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7"/>
  </p:notesMasterIdLst>
  <p:sldIdLst>
    <p:sldId id="256" r:id="rId2"/>
    <p:sldId id="278" r:id="rId3"/>
    <p:sldId id="258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80" r:id="rId24"/>
    <p:sldId id="281" r:id="rId25"/>
    <p:sldId id="25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1DF4195-1451-4C28-948B-236362B0159D}">
          <p14:sldIdLst>
            <p14:sldId id="256"/>
            <p14:sldId id="278"/>
            <p14:sldId id="258"/>
            <p14:sldId id="260"/>
            <p14:sldId id="261"/>
            <p14:sldId id="262"/>
            <p14:sldId id="279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73"/>
            <p14:sldId id="274"/>
            <p14:sldId id="276"/>
            <p14:sldId id="277"/>
            <p14:sldId id="280"/>
            <p14:sldId id="28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3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5B8-33B2-4374-B318-A3DFFE8EC1EB}" type="datetimeFigureOut">
              <a:rPr lang="tr-TR" smtClean="0"/>
              <a:t>13.08.2020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FC84-F2D5-4140-8F1A-C6DE41BBAF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32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 Sunum Kapa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958" y="3221038"/>
            <a:ext cx="7776418" cy="64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600" b="1" i="1" baseline="0">
                <a:solidFill>
                  <a:srgbClr val="FFAB2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/>
              <a:t>Sunum Başlığı Yazınız</a:t>
            </a:r>
          </a:p>
        </p:txBody>
      </p:sp>
      <p:sp>
        <p:nvSpPr>
          <p:cNvPr id="17" name="Metin Yer Tutucusu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3943524"/>
            <a:ext cx="7776418" cy="430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0" i="1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/>
              <a:t>Sunumun Yapılacağı Yer</a:t>
            </a:r>
          </a:p>
        </p:txBody>
      </p:sp>
      <p:sp>
        <p:nvSpPr>
          <p:cNvPr id="18" name="Metin Yer Tutucusu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445620"/>
            <a:ext cx="7776418" cy="430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0" i="1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/>
              <a:t>gg.aa.yyyy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4949825"/>
            <a:ext cx="7777162" cy="503238"/>
          </a:xfrm>
        </p:spPr>
        <p:txBody>
          <a:bodyPr>
            <a:noAutofit/>
          </a:bodyPr>
          <a:lstStyle>
            <a:lvl1pPr marL="0" indent="0" algn="r">
              <a:buNone/>
              <a:defRPr sz="2400" i="1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/>
              <a:t>(gerekiyorsa) Adı Soyadı veya Birim Adı</a:t>
            </a:r>
          </a:p>
        </p:txBody>
      </p:sp>
    </p:spTree>
    <p:extLst>
      <p:ext uri="{BB962C8B-B14F-4D97-AF65-F5344CB8AC3E}">
        <p14:creationId xmlns:p14="http://schemas.microsoft.com/office/powerpoint/2010/main" val="9777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İki İçerik Slay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AB2F"/>
              </a:buClr>
              <a:buFont typeface="Wingdings" panose="05000000000000000000" pitchFamily="2" charset="2"/>
              <a:buChar char="§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AB2F"/>
              </a:buClr>
              <a:buFont typeface="Wingdings" panose="05000000000000000000" pitchFamily="2" charset="2"/>
              <a:buChar char="§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918DEB12-0D5D-4494-A740-ED0A8F510BB4}" type="datetime1">
              <a:rPr lang="tr-TR" smtClean="0"/>
              <a:t>13.08.2020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E2198E-22F6-4CB8-A605-079F15B3062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4"/>
            <a:ext cx="9144000" cy="877824"/>
          </a:xfrm>
          <a:prstGeom prst="rect">
            <a:avLst/>
          </a:prstGeom>
        </p:spPr>
      </p:pic>
      <p:sp>
        <p:nvSpPr>
          <p:cNvPr id="9" name="Metin Yer Tutucusu 1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260350"/>
            <a:ext cx="7272337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 baseline="0">
                <a:solidFill>
                  <a:srgbClr val="FFAB2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>
                <a:latin typeface="Helvetica" panose="020B0604020202020204" pitchFamily="34" charset="0"/>
                <a:cs typeface="Helvetica" panose="020B0604020202020204" pitchFamily="34" charset="0"/>
              </a:rPr>
              <a:t>Slayt Başlığı Yazınız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436191"/>
            <a:ext cx="2448272" cy="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 Resim İçeren Slaytlar iç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5637EC86-9304-470D-9D8F-98A075E70E2E}" type="datetime1">
              <a:rPr lang="tr-TR" smtClean="0"/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E2198E-22F6-4CB8-A605-079F15B3062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436191"/>
            <a:ext cx="2448272" cy="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ze Ulaşın (Kapanış Slayt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3001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66DCE1D-8A1F-4F16-8917-5B72854C9FA9}" type="datetime1">
              <a:rPr lang="tr-TR" smtClean="0"/>
              <a:pPr/>
              <a:t>13.08.2020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E2198E-22F6-4CB8-A605-079F15B3062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436191"/>
            <a:ext cx="2448272" cy="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ölüm Başlık Slay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" y="10244"/>
            <a:ext cx="9144000" cy="6875140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6545814-3446-4195-BC05-F56330560C3B}" type="datetime1">
              <a:rPr lang="tr-TR" smtClean="0"/>
              <a:t>13.08.2020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E2198E-22F6-4CB8-A605-079F15B306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Metin Yer Tutucusu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9958" y="3935016"/>
            <a:ext cx="7776418" cy="64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="1" i="1" baseline="0">
                <a:solidFill>
                  <a:srgbClr val="FFAB2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tr-TR" dirty="0"/>
              <a:t>Bölüm Başlığı Yazınız</a:t>
            </a: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4" y="6436191"/>
            <a:ext cx="2348751" cy="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CE1D-8A1F-4F16-8917-5B72854C9FA9}" type="datetime1">
              <a:rPr lang="tr-TR" smtClean="0"/>
              <a:t>13.08.2020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198E-22F6-4CB8-A605-079F15B306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0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7" r:id="rId2"/>
    <p:sldLayoutId id="2147483651" r:id="rId3"/>
    <p:sldLayoutId id="2147483719" r:id="rId4"/>
    <p:sldLayoutId id="2147483720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….... Mali Destek Programı</a:t>
            </a:r>
          </a:p>
          <a:p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Başlangıç Toplantısı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1"/>
          </p:nvPr>
        </p:nvSpPr>
        <p:spPr>
          <a:xfrm>
            <a:off x="179512" y="4223048"/>
            <a:ext cx="7776418" cy="43008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Kastamonu-Sinop-Çankırı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179512" y="4655096"/>
            <a:ext cx="7776418" cy="43008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20….</a:t>
            </a:r>
          </a:p>
        </p:txBody>
      </p:sp>
    </p:spTree>
    <p:extLst>
      <p:ext uri="{BB962C8B-B14F-4D97-AF65-F5344CB8AC3E}">
        <p14:creationId xmlns:p14="http://schemas.microsoft.com/office/powerpoint/2010/main" val="32168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Doğrudan Temin Usulü Süreci</a:t>
            </a:r>
            <a:endParaRPr lang="en-US" dirty="0"/>
          </a:p>
        </p:txBody>
      </p:sp>
      <p:sp>
        <p:nvSpPr>
          <p:cNvPr id="5" name="6 Aşağı Ok"/>
          <p:cNvSpPr/>
          <p:nvPr/>
        </p:nvSpPr>
        <p:spPr>
          <a:xfrm>
            <a:off x="2149126" y="2335677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3 Yuvarlatılmış Dikdörtgen"/>
          <p:cNvSpPr/>
          <p:nvPr/>
        </p:nvSpPr>
        <p:spPr>
          <a:xfrm>
            <a:off x="780974" y="1196752"/>
            <a:ext cx="307582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Şartnamenin hazırlanması</a:t>
            </a:r>
          </a:p>
        </p:txBody>
      </p:sp>
      <p:sp>
        <p:nvSpPr>
          <p:cNvPr id="9" name="9 Yuvarlatılmış Dikdörtgen"/>
          <p:cNvSpPr/>
          <p:nvPr/>
        </p:nvSpPr>
        <p:spPr>
          <a:xfrm>
            <a:off x="843270" y="3140968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Piyasa araştırması yapılması</a:t>
            </a:r>
          </a:p>
        </p:txBody>
      </p:sp>
      <p:sp>
        <p:nvSpPr>
          <p:cNvPr id="10" name="10 Aşağı Ok"/>
          <p:cNvSpPr/>
          <p:nvPr/>
        </p:nvSpPr>
        <p:spPr>
          <a:xfrm>
            <a:off x="2147684" y="4176897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1 Yuvarlatılmış Dikdörtgen"/>
          <p:cNvSpPr/>
          <p:nvPr/>
        </p:nvSpPr>
        <p:spPr>
          <a:xfrm>
            <a:off x="924990" y="4833612"/>
            <a:ext cx="30963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Potansiyel yüklenici/tedarikçi/hizmet sunucusu ile görüşülmesi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5029446" y="4833612"/>
            <a:ext cx="36724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atura</a:t>
            </a:r>
            <a:r>
              <a:rPr lang="en-US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veya</a:t>
            </a:r>
            <a:r>
              <a:rPr lang="en-US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geçerli</a:t>
            </a:r>
            <a:r>
              <a:rPr lang="en-US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harcama</a:t>
            </a:r>
            <a:r>
              <a:rPr lang="en-US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belgeleri</a:t>
            </a:r>
            <a:r>
              <a:rPr lang="en-US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karşılığında</a:t>
            </a:r>
            <a:r>
              <a:rPr lang="tr-TR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alımın gerçekleştirilmesi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4 Sağ Ok"/>
          <p:cNvSpPr/>
          <p:nvPr/>
        </p:nvSpPr>
        <p:spPr>
          <a:xfrm>
            <a:off x="4193524" y="5212620"/>
            <a:ext cx="6919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>
          <a:xfrm>
            <a:off x="251520" y="289503"/>
            <a:ext cx="7272337" cy="504825"/>
          </a:xfrm>
        </p:spPr>
        <p:txBody>
          <a:bodyPr/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latin typeface="+mn-lt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tr-TR" sz="2400" dirty="0"/>
              <a:t>Yaklaşık maliyeti </a:t>
            </a:r>
            <a:r>
              <a:rPr lang="tr-TR" sz="2400" dirty="0">
                <a:solidFill>
                  <a:srgbClr val="FF0000"/>
                </a:solidFill>
              </a:rPr>
              <a:t>……… TL</a:t>
            </a:r>
            <a:r>
              <a:rPr lang="tr-TR" sz="2400" dirty="0"/>
              <a:t>’ den büyük olan alımlar, açık ihale usulü ile gerçekleştirilmek </a:t>
            </a:r>
            <a:r>
              <a:rPr lang="tr-TR" sz="2400" b="1" dirty="0"/>
              <a:t>zorundadır.</a:t>
            </a:r>
          </a:p>
          <a:p>
            <a:pPr marL="0" lvl="1" indent="0">
              <a:buNone/>
            </a:pPr>
            <a:endParaRPr lang="tr-TR" sz="2400" b="1" dirty="0"/>
          </a:p>
          <a:p>
            <a:pPr marL="0" lvl="1" indent="0">
              <a:buNone/>
            </a:pPr>
            <a:r>
              <a:rPr lang="tr-TR" sz="2400" dirty="0"/>
              <a:t>Açık ihale usulü ile yapılacak olan alımlarda ihale ilanları, ihale açılış tarihinden en az 21 gün önce yayınlanmalıdır.</a:t>
            </a:r>
          </a:p>
          <a:p>
            <a:pPr marL="0" lvl="1" indent="0">
              <a:buNone/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Açık İhale Usulü Süreci</a:t>
            </a:r>
          </a:p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latin typeface="+mn-lt"/>
            </a:endParaRPr>
          </a:p>
        </p:txBody>
      </p:sp>
      <p:sp>
        <p:nvSpPr>
          <p:cNvPr id="8" name="3 Yuvarlatılmış Dikdörtgen"/>
          <p:cNvSpPr/>
          <p:nvPr/>
        </p:nvSpPr>
        <p:spPr>
          <a:xfrm>
            <a:off x="1043608" y="1628800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Teknik şartname ve ihale dosyasının hazırlanması</a:t>
            </a:r>
          </a:p>
        </p:txBody>
      </p:sp>
      <p:sp>
        <p:nvSpPr>
          <p:cNvPr id="9" name="4 Sağ Ok"/>
          <p:cNvSpPr/>
          <p:nvPr/>
        </p:nvSpPr>
        <p:spPr>
          <a:xfrm>
            <a:off x="4615508" y="1843114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5 Yuvarlatılmış Dikdörtgen"/>
          <p:cNvSpPr/>
          <p:nvPr/>
        </p:nvSpPr>
        <p:spPr>
          <a:xfrm>
            <a:off x="6401458" y="1628800"/>
            <a:ext cx="19288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İhalenin duyurulması</a:t>
            </a:r>
          </a:p>
        </p:txBody>
      </p:sp>
      <p:sp>
        <p:nvSpPr>
          <p:cNvPr id="11" name="6 Aşağı Ok"/>
          <p:cNvSpPr/>
          <p:nvPr/>
        </p:nvSpPr>
        <p:spPr>
          <a:xfrm>
            <a:off x="7115838" y="2628932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7 Yuvarlatılmış Dikdörtgen"/>
          <p:cNvSpPr/>
          <p:nvPr/>
        </p:nvSpPr>
        <p:spPr>
          <a:xfrm>
            <a:off x="6444208" y="3356992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Tekliflerin yazılı olarak alınması</a:t>
            </a:r>
          </a:p>
        </p:txBody>
      </p:sp>
      <p:sp>
        <p:nvSpPr>
          <p:cNvPr id="13" name="8 Sol Ok"/>
          <p:cNvSpPr/>
          <p:nvPr/>
        </p:nvSpPr>
        <p:spPr>
          <a:xfrm>
            <a:off x="4544070" y="3557626"/>
            <a:ext cx="8355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9 Yuvarlatılmış Dikdörtgen"/>
          <p:cNvSpPr/>
          <p:nvPr/>
        </p:nvSpPr>
        <p:spPr>
          <a:xfrm>
            <a:off x="1043608" y="3343312"/>
            <a:ext cx="2500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Tekliflerin değerlendirilmesi</a:t>
            </a:r>
          </a:p>
        </p:txBody>
      </p:sp>
      <p:sp>
        <p:nvSpPr>
          <p:cNvPr id="15" name="10 Aşağı Ok"/>
          <p:cNvSpPr/>
          <p:nvPr/>
        </p:nvSpPr>
        <p:spPr>
          <a:xfrm>
            <a:off x="2043740" y="4343444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1 Yuvarlatılmış Dikdörtgen"/>
          <p:cNvSpPr/>
          <p:nvPr/>
        </p:nvSpPr>
        <p:spPr>
          <a:xfrm>
            <a:off x="1043608" y="5200700"/>
            <a:ext cx="25717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İhalenin verilmesi-kazanmayanların bilgilendirilmesi</a:t>
            </a:r>
          </a:p>
        </p:txBody>
      </p:sp>
      <p:sp>
        <p:nvSpPr>
          <p:cNvPr id="17" name="12 Sağ Ok"/>
          <p:cNvSpPr/>
          <p:nvPr/>
        </p:nvSpPr>
        <p:spPr>
          <a:xfrm>
            <a:off x="4544070" y="54150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3 Yuvarlatılmış Dikdörtgen"/>
          <p:cNvSpPr/>
          <p:nvPr/>
        </p:nvSpPr>
        <p:spPr>
          <a:xfrm>
            <a:off x="6444208" y="5200700"/>
            <a:ext cx="195751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Sözleşmenin uygulanması</a:t>
            </a: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z="1400" smtClean="0"/>
              <a:pPr/>
              <a:t>13</a:t>
            </a:fld>
            <a:endParaRPr lang="tr-TR" sz="1400" dirty="0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z="1400" smtClean="0"/>
              <a:t>13.08.2020</a:t>
            </a:fld>
            <a:endParaRPr lang="tr-TR" sz="14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2780928"/>
            <a:ext cx="8280920" cy="2952328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err="1"/>
              <a:t>İhtiyaç</a:t>
            </a:r>
            <a:r>
              <a:rPr lang="en-US" sz="2400" dirty="0"/>
              <a:t> </a:t>
            </a:r>
            <a:r>
              <a:rPr lang="en-US" sz="2400" dirty="0" err="1"/>
              <a:t>duyulan</a:t>
            </a:r>
            <a:r>
              <a:rPr lang="en-US" sz="2400" dirty="0"/>
              <a:t> mal-</a:t>
            </a:r>
            <a:r>
              <a:rPr lang="en-US" sz="2400" dirty="0" err="1"/>
              <a:t>hizmet</a:t>
            </a:r>
            <a:r>
              <a:rPr lang="en-US" sz="2400" dirty="0"/>
              <a:t>-</a:t>
            </a:r>
            <a:r>
              <a:rPr lang="en-US" sz="2400" dirty="0" err="1"/>
              <a:t>yapım</a:t>
            </a:r>
            <a:r>
              <a:rPr lang="en-US" sz="2400" dirty="0"/>
              <a:t> </a:t>
            </a:r>
            <a:r>
              <a:rPr lang="en-US" sz="2400" dirty="0" err="1"/>
              <a:t>işlerine</a:t>
            </a:r>
            <a:r>
              <a:rPr lang="en-US" sz="2400" dirty="0"/>
              <a:t> </a:t>
            </a:r>
            <a:r>
              <a:rPr lang="en-US" sz="2400" dirty="0" err="1"/>
              <a:t>ilişkin</a:t>
            </a:r>
            <a:r>
              <a:rPr lang="en-US" sz="2400" dirty="0"/>
              <a:t> </a:t>
            </a:r>
            <a:r>
              <a:rPr lang="en-US" sz="2400" dirty="0" err="1"/>
              <a:t>şartları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hedefleri</a:t>
            </a:r>
            <a:r>
              <a:rPr lang="en-US" sz="2400" dirty="0"/>
              <a:t> </a:t>
            </a:r>
            <a:r>
              <a:rPr lang="en-US" sz="2400" dirty="0" err="1"/>
              <a:t>tanımlayan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şartname</a:t>
            </a:r>
            <a:r>
              <a:rPr lang="en-US" sz="2400" dirty="0"/>
              <a:t> </a:t>
            </a:r>
            <a:r>
              <a:rPr lang="en-US" sz="2400" dirty="0" err="1"/>
              <a:t>oluşturulur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/>
            <a:r>
              <a:rPr lang="tr-TR" sz="2400" dirty="0"/>
              <a:t>İhale dosyası oluşturulur</a:t>
            </a:r>
          </a:p>
          <a:p>
            <a:pPr marL="342900" lvl="1" indent="-342900"/>
            <a:r>
              <a:rPr lang="tr-TR" sz="2400" dirty="0"/>
              <a:t>Teklifin değerlendirmesini yapmak üzere değerlendirme komitesi oluşturulur.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0" lvl="1" indent="0">
              <a:buNone/>
            </a:pPr>
            <a:endParaRPr lang="tr-TR" sz="2400" dirty="0">
              <a:solidFill>
                <a:srgbClr val="000000"/>
              </a:solidFill>
              <a:ea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62681" y="111603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Adım</a:t>
            </a:r>
            <a:endParaRPr lang="tr-TR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539552" y="1700808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Teknik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şartnamenin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ve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ihale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dosyasının</a:t>
            </a: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hazırlanması</a:t>
            </a: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, değerlendirme komitesinin oluşturulması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3068960"/>
            <a:ext cx="8280920" cy="3057204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err="1"/>
              <a:t>İhale</a:t>
            </a:r>
            <a:r>
              <a:rPr lang="en-US" sz="2400" dirty="0"/>
              <a:t> </a:t>
            </a:r>
            <a:r>
              <a:rPr lang="en-US" sz="2400" dirty="0" err="1"/>
              <a:t>ilanı</a:t>
            </a:r>
            <a:r>
              <a:rPr lang="en-US" sz="2400" dirty="0"/>
              <a:t> </a:t>
            </a:r>
            <a:r>
              <a:rPr lang="en-US" sz="2400" dirty="0" err="1"/>
              <a:t>yerel</a:t>
            </a:r>
            <a:r>
              <a:rPr lang="en-US" sz="2400" dirty="0"/>
              <a:t> </a:t>
            </a:r>
            <a:r>
              <a:rPr lang="tr-TR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/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ulusal</a:t>
            </a:r>
            <a:r>
              <a:rPr lang="en-US" sz="2400" dirty="0"/>
              <a:t> </a:t>
            </a:r>
            <a:r>
              <a:rPr lang="en-US" sz="2400" dirty="0" err="1"/>
              <a:t>basında</a:t>
            </a:r>
            <a:r>
              <a:rPr lang="en-US" sz="2400" dirty="0"/>
              <a:t>,</a:t>
            </a:r>
            <a:r>
              <a:rPr lang="tr-TR" sz="2400" dirty="0"/>
              <a:t>yararlanıcının ve ajansın internet sayfasında yayınlanır.</a:t>
            </a:r>
          </a:p>
          <a:p>
            <a:pPr marL="342900" lvl="1" indent="-342900"/>
            <a:r>
              <a:rPr lang="en-US" sz="2400" dirty="0" err="1"/>
              <a:t>İhale</a:t>
            </a:r>
            <a:r>
              <a:rPr lang="en-US" sz="2400" dirty="0"/>
              <a:t> </a:t>
            </a:r>
            <a:r>
              <a:rPr lang="en-US" sz="2400" dirty="0" err="1"/>
              <a:t>ilanları</a:t>
            </a:r>
            <a:r>
              <a:rPr lang="en-US" sz="2400" dirty="0"/>
              <a:t> </a:t>
            </a:r>
            <a:r>
              <a:rPr lang="en-US" sz="2400" dirty="0" err="1"/>
              <a:t>ihale</a:t>
            </a:r>
            <a:r>
              <a:rPr lang="en-US" sz="2400" dirty="0"/>
              <a:t> </a:t>
            </a:r>
            <a:r>
              <a:rPr lang="en-US" sz="2400" dirty="0" err="1"/>
              <a:t>açılış</a:t>
            </a:r>
            <a:r>
              <a:rPr lang="en-US" sz="2400" dirty="0"/>
              <a:t> </a:t>
            </a:r>
            <a:r>
              <a:rPr lang="en-US" sz="2400" dirty="0" err="1"/>
              <a:t>tarihinden</a:t>
            </a:r>
            <a:r>
              <a:rPr lang="en-US" sz="2400" dirty="0"/>
              <a:t> en </a:t>
            </a:r>
            <a:r>
              <a:rPr lang="en-US" sz="2400" dirty="0" err="1"/>
              <a:t>az</a:t>
            </a:r>
            <a:r>
              <a:rPr lang="en-US" sz="2400" dirty="0"/>
              <a:t> 2</a:t>
            </a:r>
            <a:r>
              <a:rPr lang="tr-TR" sz="24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yayınlanmalıdır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/>
            <a:r>
              <a:rPr lang="tr-TR" sz="2400" dirty="0"/>
              <a:t>………..</a:t>
            </a:r>
            <a:r>
              <a:rPr lang="en-US" sz="2400" dirty="0" err="1"/>
              <a:t>TL’yi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alımlarda</a:t>
            </a:r>
            <a:r>
              <a:rPr lang="en-US" sz="2400" dirty="0"/>
              <a:t> </a:t>
            </a:r>
            <a:r>
              <a:rPr lang="en-US" sz="2400" dirty="0" err="1"/>
              <a:t>ulusal</a:t>
            </a:r>
            <a:r>
              <a:rPr lang="en-US" sz="2400" dirty="0"/>
              <a:t> </a:t>
            </a:r>
            <a:r>
              <a:rPr lang="en-US" sz="2400" dirty="0" err="1"/>
              <a:t>gazetelerde</a:t>
            </a:r>
            <a:r>
              <a:rPr lang="en-US" sz="2400" dirty="0"/>
              <a:t> </a:t>
            </a:r>
            <a:r>
              <a:rPr lang="en-US" sz="2400" dirty="0" err="1"/>
              <a:t>ilan</a:t>
            </a:r>
            <a:r>
              <a:rPr lang="en-US" sz="2400" dirty="0"/>
              <a:t> </a:t>
            </a:r>
            <a:r>
              <a:rPr lang="en-US" sz="2400" dirty="0" err="1"/>
              <a:t>zorunludur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/>
          </a:p>
        </p:txBody>
      </p:sp>
      <p:sp>
        <p:nvSpPr>
          <p:cNvPr id="8" name="TextBox 5"/>
          <p:cNvSpPr txBox="1"/>
          <p:nvPr/>
        </p:nvSpPr>
        <p:spPr>
          <a:xfrm>
            <a:off x="539552" y="98072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Adım</a:t>
            </a:r>
            <a:endParaRPr lang="tr-TR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9552" y="170080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İhalenin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duyurulması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39552" y="22048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İlanlar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detaylarıyla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birlikte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yayınlanmadan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önce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onay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için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Ajansa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gönderilir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tr-T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2348880"/>
            <a:ext cx="8280920" cy="3777284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err="1"/>
              <a:t>Teklifler</a:t>
            </a:r>
            <a:r>
              <a:rPr lang="en-US" sz="2400" dirty="0"/>
              <a:t> </a:t>
            </a:r>
            <a:r>
              <a:rPr lang="en-US" sz="2400" dirty="0" err="1"/>
              <a:t>ilan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kapalı</a:t>
            </a:r>
            <a:r>
              <a:rPr lang="en-US" sz="2400" dirty="0"/>
              <a:t> zarf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teslim</a:t>
            </a:r>
            <a:r>
              <a:rPr lang="en-US" sz="2400" dirty="0"/>
              <a:t> </a:t>
            </a:r>
            <a:r>
              <a:rPr lang="en-US" sz="2400" dirty="0" err="1"/>
              <a:t>alınıp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altına</a:t>
            </a:r>
            <a:r>
              <a:rPr lang="en-US" sz="2400" dirty="0"/>
              <a:t> </a:t>
            </a:r>
            <a:r>
              <a:rPr lang="en-US" sz="2400" dirty="0" err="1"/>
              <a:t>alınır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/>
            <a:r>
              <a:rPr lang="tr-TR" sz="2400" dirty="0"/>
              <a:t>Teslim edenlere </a:t>
            </a:r>
            <a:r>
              <a:rPr lang="en-US" sz="2400" dirty="0" err="1"/>
              <a:t>teklif</a:t>
            </a:r>
            <a:r>
              <a:rPr lang="en-US" sz="2400" dirty="0"/>
              <a:t> </a:t>
            </a:r>
            <a:r>
              <a:rPr lang="en-US" sz="2400" dirty="0" err="1"/>
              <a:t>alındı</a:t>
            </a:r>
            <a:r>
              <a:rPr lang="tr-TR" sz="2400" dirty="0"/>
              <a:t> </a:t>
            </a:r>
            <a:r>
              <a:rPr lang="en-US" sz="2400" dirty="0" err="1"/>
              <a:t>belgesi</a:t>
            </a:r>
            <a:r>
              <a:rPr lang="en-US" sz="2400" dirty="0"/>
              <a:t> </a:t>
            </a:r>
            <a:r>
              <a:rPr lang="en-US" sz="2400" dirty="0" err="1"/>
              <a:t>verilir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>
              <a:cs typeface="Arial" pitchFamily="34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39552" y="111603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Adım</a:t>
            </a:r>
            <a:endParaRPr lang="tr-TR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9552" y="170080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Tekliflerin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yazılı</a:t>
            </a: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olarak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alınması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2348880"/>
            <a:ext cx="8280920" cy="3777284"/>
          </a:xfrm>
        </p:spPr>
        <p:txBody>
          <a:bodyPr>
            <a:noAutofit/>
          </a:bodyPr>
          <a:lstStyle/>
          <a:p>
            <a:pPr marL="342900" lvl="1" indent="-342900"/>
            <a:r>
              <a:rPr lang="tr-TR" sz="2400" dirty="0"/>
              <a:t>Teklifler ihale açılış </a:t>
            </a:r>
            <a:r>
              <a:rPr lang="en-US" sz="2400" dirty="0" err="1"/>
              <a:t>oturumunda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sırasına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açılır</a:t>
            </a:r>
            <a:r>
              <a:rPr lang="en-US" sz="2400" dirty="0"/>
              <a:t> </a:t>
            </a:r>
            <a:r>
              <a:rPr lang="en-US" sz="2400" dirty="0" err="1"/>
              <a:t>değerlendirme</a:t>
            </a:r>
            <a:r>
              <a:rPr lang="en-US" sz="2400" dirty="0"/>
              <a:t> </a:t>
            </a:r>
            <a:r>
              <a:rPr lang="en-US" sz="2400" dirty="0" err="1"/>
              <a:t>komitesi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b="1" dirty="0" err="1"/>
              <a:t>idari</a:t>
            </a:r>
            <a:r>
              <a:rPr lang="en-US" sz="2400" b="1" dirty="0"/>
              <a:t> </a:t>
            </a:r>
            <a:r>
              <a:rPr lang="en-US" sz="2400" b="1" dirty="0" err="1"/>
              <a:t>uygunluk</a:t>
            </a:r>
            <a:r>
              <a:rPr lang="en-US" sz="2400" b="1" dirty="0"/>
              <a:t> </a:t>
            </a:r>
            <a:r>
              <a:rPr lang="en-US" sz="2400" b="1" dirty="0" err="1"/>
              <a:t>açısından</a:t>
            </a:r>
            <a:r>
              <a:rPr lang="en-US" sz="2400" dirty="0"/>
              <a:t> </a:t>
            </a:r>
            <a:r>
              <a:rPr lang="en-US" sz="2400" dirty="0" err="1"/>
              <a:t>değerlendirilir</a:t>
            </a:r>
            <a:r>
              <a:rPr lang="tr-TR" sz="2400" dirty="0"/>
              <a:t>.</a:t>
            </a:r>
          </a:p>
          <a:p>
            <a:pPr marL="342900" lvl="1" indent="-342900"/>
            <a:r>
              <a:rPr lang="en-US" sz="2400" dirty="0" err="1"/>
              <a:t>İdari</a:t>
            </a:r>
            <a:r>
              <a:rPr lang="en-US" sz="2400" dirty="0"/>
              <a:t> </a:t>
            </a:r>
            <a:r>
              <a:rPr lang="en-US" sz="2400" dirty="0" err="1"/>
              <a:t>uygunluğu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teklifler</a:t>
            </a:r>
            <a:r>
              <a:rPr lang="tr-TR" sz="2400" dirty="0"/>
              <a:t>;</a:t>
            </a:r>
          </a:p>
          <a:p>
            <a:pPr marL="342900" lvl="1" indent="-342900">
              <a:buNone/>
            </a:pPr>
            <a:r>
              <a:rPr lang="tr-TR" sz="2400" dirty="0"/>
              <a:t>     </a:t>
            </a:r>
            <a:r>
              <a:rPr lang="en-US" sz="2400" dirty="0" err="1"/>
              <a:t>hizmet</a:t>
            </a:r>
            <a:r>
              <a:rPr lang="en-US" sz="2400" dirty="0"/>
              <a:t> </a:t>
            </a:r>
            <a:r>
              <a:rPr lang="en-US" sz="2400" dirty="0" err="1"/>
              <a:t>alımı</a:t>
            </a:r>
            <a:r>
              <a:rPr lang="en-US" sz="2400" dirty="0"/>
              <a:t> </a:t>
            </a:r>
            <a:r>
              <a:rPr lang="en-US" sz="2400" dirty="0" err="1"/>
              <a:t>işlerinde</a:t>
            </a:r>
            <a:r>
              <a:rPr lang="en-US" sz="2400" dirty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mali</a:t>
            </a:r>
            <a:r>
              <a:rPr lang="en-US" sz="2400" b="1" dirty="0"/>
              <a:t> </a:t>
            </a:r>
            <a:r>
              <a:rPr lang="en-US" sz="2400" b="1" dirty="0" err="1"/>
              <a:t>değerlendirme</a:t>
            </a:r>
            <a:r>
              <a:rPr lang="tr-TR" sz="2400" b="1" dirty="0"/>
              <a:t> neticesinde en yüksek puanı alan tedarikçi</a:t>
            </a:r>
            <a:r>
              <a:rPr lang="en-US" sz="2400" b="1" dirty="0"/>
              <a:t> </a:t>
            </a:r>
            <a:r>
              <a:rPr lang="tr-TR" sz="2400" dirty="0"/>
              <a:t>kazanır.</a:t>
            </a:r>
          </a:p>
          <a:p>
            <a:pPr marL="342900" lvl="1" indent="-342900"/>
            <a:r>
              <a:rPr lang="en-US" sz="2400" dirty="0"/>
              <a:t>Mal </a:t>
            </a:r>
            <a:r>
              <a:rPr lang="en-US" sz="2400" dirty="0" err="1"/>
              <a:t>alımı</a:t>
            </a:r>
            <a:r>
              <a:rPr lang="tr-TR" sz="2400" dirty="0"/>
              <a:t> ve yapım</a:t>
            </a:r>
            <a:r>
              <a:rPr lang="en-US" sz="2400" dirty="0"/>
              <a:t> </a:t>
            </a:r>
            <a:r>
              <a:rPr lang="en-US" sz="2400" dirty="0" err="1"/>
              <a:t>işlerinde</a:t>
            </a:r>
            <a:r>
              <a:rPr lang="en-US" sz="2400" dirty="0"/>
              <a:t> </a:t>
            </a:r>
            <a:r>
              <a:rPr lang="en-US" sz="2400" b="1" dirty="0"/>
              <a:t>en </a:t>
            </a:r>
            <a:r>
              <a:rPr lang="en-US" sz="2400" b="1" dirty="0" err="1"/>
              <a:t>düşük</a:t>
            </a:r>
            <a:r>
              <a:rPr lang="en-US" sz="2400" b="1" dirty="0"/>
              <a:t> </a:t>
            </a:r>
            <a:r>
              <a:rPr lang="en-US" sz="2400" b="1" dirty="0" err="1"/>
              <a:t>teklifte</a:t>
            </a:r>
            <a:r>
              <a:rPr lang="en-US" sz="2400" b="1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istekli</a:t>
            </a:r>
            <a:r>
              <a:rPr lang="en-US" sz="2400" dirty="0"/>
              <a:t> </a:t>
            </a:r>
            <a:r>
              <a:rPr lang="en-US" sz="2400" dirty="0" err="1"/>
              <a:t>kazanır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Arial" pitchFamily="34" charset="0"/>
            </a:endParaRPr>
          </a:p>
          <a:p>
            <a:pPr marL="342900" lvl="1" indent="-342900">
              <a:buNone/>
            </a:pPr>
            <a:endParaRPr lang="tr-T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83568" y="112474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Adım</a:t>
            </a:r>
            <a:endParaRPr lang="tr-TR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9552" y="1700808"/>
            <a:ext cx="8604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Tekliflerin</a:t>
            </a:r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değerlendirilmes</a:t>
            </a:r>
            <a:r>
              <a:rPr lang="tr-T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2348880"/>
            <a:ext cx="8280920" cy="3777284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err="1"/>
              <a:t>İhaleyi</a:t>
            </a:r>
            <a:r>
              <a:rPr lang="en-US" sz="2400" dirty="0"/>
              <a:t> </a:t>
            </a:r>
            <a:r>
              <a:rPr lang="en-US" sz="2400" dirty="0" err="1"/>
              <a:t>kazanan</a:t>
            </a:r>
            <a:r>
              <a:rPr lang="en-US" sz="2400" dirty="0"/>
              <a:t> </a:t>
            </a:r>
            <a:r>
              <a:rPr lang="en-US" sz="2400" dirty="0" err="1"/>
              <a:t>istekli</a:t>
            </a:r>
            <a:r>
              <a:rPr lang="en-US" sz="2400" dirty="0"/>
              <a:t>, </a:t>
            </a:r>
            <a:r>
              <a:rPr lang="en-US" sz="2400" b="1" dirty="0"/>
              <a:t>en </a:t>
            </a:r>
            <a:r>
              <a:rPr lang="en-US" sz="2400" b="1" dirty="0" err="1"/>
              <a:t>geç</a:t>
            </a:r>
            <a:r>
              <a:rPr lang="en-US" sz="2400" b="1" dirty="0"/>
              <a:t> 5 </a:t>
            </a:r>
            <a:r>
              <a:rPr lang="en-US" sz="2400" b="1" dirty="0" err="1"/>
              <a:t>gün</a:t>
            </a:r>
            <a:r>
              <a:rPr lang="en-US" sz="2400" b="1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sözleşmeyi</a:t>
            </a:r>
            <a:r>
              <a:rPr lang="en-US" sz="2400" dirty="0"/>
              <a:t> </a:t>
            </a:r>
            <a:r>
              <a:rPr lang="en-US" sz="2400" dirty="0" err="1"/>
              <a:t>imzalamak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davet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 </a:t>
            </a:r>
            <a:r>
              <a:rPr lang="en-US" sz="2400" dirty="0" err="1"/>
              <a:t>İstekli</a:t>
            </a:r>
            <a:r>
              <a:rPr lang="en-US" sz="2400" dirty="0"/>
              <a:t> </a:t>
            </a:r>
            <a:r>
              <a:rPr lang="en-US" sz="2400" dirty="0" err="1"/>
              <a:t>tebligat</a:t>
            </a:r>
            <a:r>
              <a:rPr lang="en-US" sz="2400" dirty="0"/>
              <a:t> </a:t>
            </a:r>
            <a:r>
              <a:rPr lang="en-US" sz="2400" dirty="0" err="1"/>
              <a:t>tarihinden</a:t>
            </a:r>
            <a:r>
              <a:rPr lang="en-US" sz="2400" dirty="0"/>
              <a:t> </a:t>
            </a:r>
            <a:r>
              <a:rPr lang="en-US" sz="2400" dirty="0" err="1"/>
              <a:t>itibaren</a:t>
            </a:r>
            <a:r>
              <a:rPr lang="en-US" sz="2400" dirty="0"/>
              <a:t> en </a:t>
            </a:r>
            <a:r>
              <a:rPr lang="en-US" sz="2400" dirty="0" err="1"/>
              <a:t>geç</a:t>
            </a:r>
            <a:r>
              <a:rPr lang="en-US" sz="2400" dirty="0"/>
              <a:t> 7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belgeleri</a:t>
            </a:r>
            <a:r>
              <a:rPr lang="en-US" sz="2400" dirty="0"/>
              <a:t> </a:t>
            </a:r>
            <a:r>
              <a:rPr lang="en-US" sz="2400" dirty="0" err="1"/>
              <a:t>hazırlayarak</a:t>
            </a:r>
            <a:r>
              <a:rPr lang="en-US" sz="2400" dirty="0"/>
              <a:t> </a:t>
            </a:r>
            <a:r>
              <a:rPr lang="en-US" sz="2400" dirty="0" err="1"/>
              <a:t>sözleşmeyi</a:t>
            </a:r>
            <a:r>
              <a:rPr lang="en-US" sz="2400" dirty="0"/>
              <a:t> </a:t>
            </a:r>
            <a:r>
              <a:rPr lang="en-US" sz="2400" dirty="0" err="1"/>
              <a:t>imzalamalıdır</a:t>
            </a:r>
            <a:r>
              <a:rPr lang="en-US" sz="2400" dirty="0"/>
              <a:t>. </a:t>
            </a:r>
            <a:endParaRPr lang="tr-TR" sz="2400" dirty="0"/>
          </a:p>
          <a:p>
            <a:pPr marL="342900" lvl="1" indent="-342900"/>
            <a:r>
              <a:rPr lang="en-US" sz="2400" dirty="0" err="1"/>
              <a:t>Sözleşme</a:t>
            </a:r>
            <a:r>
              <a:rPr lang="en-US" sz="2400" dirty="0"/>
              <a:t> </a:t>
            </a:r>
            <a:r>
              <a:rPr lang="en-US" sz="2400" dirty="0" err="1"/>
              <a:t>imzalandıktan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b="1" dirty="0"/>
              <a:t>10 </a:t>
            </a:r>
            <a:r>
              <a:rPr lang="en-US" sz="2400" b="1" dirty="0" err="1"/>
              <a:t>gün</a:t>
            </a:r>
            <a:r>
              <a:rPr lang="en-US" sz="2400" b="1" dirty="0"/>
              <a:t> </a:t>
            </a:r>
            <a:r>
              <a:rPr lang="en-US" sz="2400" b="1" dirty="0" err="1"/>
              <a:t>içinde</a:t>
            </a:r>
            <a:r>
              <a:rPr lang="en-US" sz="2400" b="1" dirty="0"/>
              <a:t> </a:t>
            </a:r>
            <a:r>
              <a:rPr lang="en-US" sz="2400" dirty="0" err="1"/>
              <a:t>kazanamayan</a:t>
            </a:r>
            <a:r>
              <a:rPr lang="en-US" sz="2400" dirty="0"/>
              <a:t> </a:t>
            </a:r>
            <a:r>
              <a:rPr lang="en-US" sz="2400" dirty="0" err="1"/>
              <a:t>isteklilere</a:t>
            </a:r>
            <a:r>
              <a:rPr lang="en-US" sz="2400" dirty="0"/>
              <a:t> </a:t>
            </a:r>
            <a:r>
              <a:rPr lang="en-US" sz="2400" dirty="0" err="1"/>
              <a:t>yazılı</a:t>
            </a:r>
            <a:r>
              <a:rPr lang="en-US" sz="2400" dirty="0"/>
              <a:t> </a:t>
            </a:r>
            <a:r>
              <a:rPr lang="en-US" sz="2400" dirty="0" err="1"/>
              <a:t>bildirim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/>
          </a:p>
        </p:txBody>
      </p:sp>
      <p:sp>
        <p:nvSpPr>
          <p:cNvPr id="8" name="TextBox 5"/>
          <p:cNvSpPr txBox="1"/>
          <p:nvPr/>
        </p:nvSpPr>
        <p:spPr>
          <a:xfrm>
            <a:off x="539552" y="112474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Adım</a:t>
            </a:r>
            <a:endParaRPr lang="tr-TR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9552" y="170080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İhalenin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verilmesi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kazanamayanların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bilgilendirilmesi</a:t>
            </a:r>
            <a:endParaRPr lang="tr-TR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Açık İhale Usulü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2348880"/>
            <a:ext cx="8280920" cy="3777284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/>
              <a:t>S</a:t>
            </a:r>
            <a:r>
              <a:rPr lang="tr-TR" sz="2400" dirty="0"/>
              <a:t>özleşme imzalanarak ihale sonuçlandırılır ihale sonucundan sonra sözleşme hükümleri uygulanır.</a:t>
            </a:r>
          </a:p>
          <a:p>
            <a:pPr marL="342900" lvl="1" indent="-342900"/>
            <a:r>
              <a:rPr lang="tr-TR" sz="2400" dirty="0"/>
              <a:t>İhale sözleşmesi açık, net ve belirleyici olmalı sonradan önümüze çıkabilecek dar boğazları aşma konusunda hükümler içermelidir.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Arial" pitchFamily="34" charset="0"/>
            </a:endParaRPr>
          </a:p>
          <a:p>
            <a:pPr marL="342900" lvl="1" indent="-342900">
              <a:buNone/>
            </a:pPr>
            <a:endParaRPr lang="tr-T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39552" y="111603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Adım</a:t>
            </a:r>
            <a:endParaRPr lang="tr-TR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9552" y="170080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Sözleşmenin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uygulanması</a:t>
            </a:r>
            <a:endParaRPr lang="tr-TR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tr-TR" dirty="0"/>
              <a:t>Satın Alma İzleme Süreci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 </a:t>
            </a:r>
            <a:endParaRPr lang="tr-TR" sz="3200" dirty="0">
              <a:latin typeface="+mn-lt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211960" y="1600201"/>
            <a:ext cx="4752528" cy="452596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Satın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 alma </a:t>
            </a:r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sürecinin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aşaması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kayıt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altına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alınacak</a:t>
            </a:r>
            <a:r>
              <a:rPr lang="en-US" sz="24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a typeface="Times New Roman" pitchFamily="18" charset="0"/>
                <a:cs typeface="Times New Roman" pitchFamily="18" charset="0"/>
              </a:rPr>
              <a:t>ve</a:t>
            </a:r>
            <a:r>
              <a:rPr lang="tr-TR" sz="2400" dirty="0">
                <a:ea typeface="Times New Roman" pitchFamily="18" charset="0"/>
                <a:cs typeface="Times New Roman" pitchFamily="18" charset="0"/>
              </a:rPr>
              <a:t> ilgili tüm belgeler sözleşme sahibi tarafından oluşturulacak  ihale dosyası içerisinde 10 yıl süreyle muhafaza edilecektir.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lvl="1" indent="-342900"/>
            <a:r>
              <a:rPr lang="tr-TR" sz="2400" dirty="0">
                <a:ea typeface="Times New Roman" pitchFamily="18" charset="0"/>
                <a:cs typeface="Times New Roman" pitchFamily="18" charset="0"/>
              </a:rPr>
              <a:t>Önemli satın alma tarihleri öncesinden ajansa bildirilecektir.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t>2</a:t>
            </a:fld>
            <a:endParaRPr lang="tr-TR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Satın Alma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85F8-67EE-4A64-BC16-8DA9750F18DA}" type="datetime1">
              <a:rPr lang="tr-TR" smtClean="0"/>
              <a:t>13.08.2020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90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Satın Alma İzleme Süreci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196753"/>
            <a:ext cx="8435280" cy="492941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2400" dirty="0"/>
              <a:t>Satın alma </a:t>
            </a:r>
            <a:r>
              <a:rPr lang="en-US" sz="2400" dirty="0" err="1"/>
              <a:t>faaliyetlerinde</a:t>
            </a:r>
            <a:r>
              <a:rPr lang="en-US" sz="2400" dirty="0"/>
              <a:t>, </a:t>
            </a:r>
            <a:r>
              <a:rPr lang="en-US" sz="2400" dirty="0" err="1"/>
              <a:t>yararlanıcılar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belirlenmiş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kurallara</a:t>
            </a:r>
            <a:r>
              <a:rPr lang="en-US" sz="2400" dirty="0"/>
              <a:t> </a:t>
            </a:r>
            <a:r>
              <a:rPr lang="en-US" sz="2400" dirty="0" err="1"/>
              <a:t>uyulmaması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, </a:t>
            </a:r>
            <a:r>
              <a:rPr lang="en-US" sz="2400" dirty="0" err="1"/>
              <a:t>gerçekleştirilen</a:t>
            </a:r>
            <a:r>
              <a:rPr lang="en-US" sz="2400" dirty="0"/>
              <a:t> </a:t>
            </a:r>
            <a:r>
              <a:rPr lang="en-US" sz="2400" dirty="0" err="1"/>
              <a:t>alımlar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tr-TR" sz="2400" dirty="0"/>
              <a:t> </a:t>
            </a:r>
            <a:r>
              <a:rPr lang="en-US" sz="2400" dirty="0" err="1"/>
              <a:t>maliyet</a:t>
            </a:r>
            <a:r>
              <a:rPr lang="en-US" sz="2400" dirty="0"/>
              <a:t>  </a:t>
            </a:r>
            <a:r>
              <a:rPr lang="en-US" sz="2400" dirty="0" err="1"/>
              <a:t>olarak</a:t>
            </a:r>
            <a:r>
              <a:rPr lang="en-US" sz="2400" dirty="0"/>
              <a:t>  </a:t>
            </a:r>
            <a:r>
              <a:rPr lang="en-US" sz="2400" dirty="0" err="1"/>
              <a:t>değerlendirilmez</a:t>
            </a:r>
            <a:r>
              <a:rPr lang="en-US" sz="2400" dirty="0"/>
              <a:t>  </a:t>
            </a:r>
            <a:r>
              <a:rPr lang="en-US" sz="2400" dirty="0" err="1"/>
              <a:t>ve</a:t>
            </a:r>
            <a:r>
              <a:rPr lang="en-US" sz="2400" dirty="0"/>
              <a:t>  </a:t>
            </a:r>
            <a:r>
              <a:rPr lang="en-US" sz="2400" dirty="0" err="1"/>
              <a:t>yapılmış</a:t>
            </a:r>
            <a:r>
              <a:rPr lang="en-US" sz="2400" dirty="0"/>
              <a:t> 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harcamalar</a:t>
            </a:r>
            <a:r>
              <a:rPr lang="en-US" sz="2400" dirty="0"/>
              <a:t> </a:t>
            </a:r>
            <a:r>
              <a:rPr lang="en-US" sz="2400" dirty="0" err="1"/>
              <a:t>destek</a:t>
            </a:r>
            <a:r>
              <a:rPr lang="en-US" sz="2400" dirty="0"/>
              <a:t> </a:t>
            </a:r>
            <a:r>
              <a:rPr lang="en-US" sz="2400" dirty="0" err="1"/>
              <a:t>bütçesinden</a:t>
            </a:r>
            <a:r>
              <a:rPr lang="en-US" sz="2400" dirty="0"/>
              <a:t> </a:t>
            </a:r>
            <a:r>
              <a:rPr lang="en-US" sz="2400" dirty="0" err="1"/>
              <a:t>karşılanamaz</a:t>
            </a:r>
            <a:r>
              <a:rPr lang="en-US" sz="2400" dirty="0"/>
              <a:t>.</a:t>
            </a: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888432" cy="30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Satın Alma Sürecinin İptali</a:t>
            </a:r>
          </a:p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 </a:t>
            </a:r>
            <a:endParaRPr lang="tr-TR" sz="3200" dirty="0">
              <a:latin typeface="+mn-lt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57200" y="1124745"/>
            <a:ext cx="8686800" cy="500142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tr-TR" sz="2400" dirty="0"/>
              <a:t>1.</a:t>
            </a:r>
            <a:r>
              <a:rPr lang="en-US" sz="2400" dirty="0" err="1"/>
              <a:t>Kalite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mali</a:t>
            </a:r>
            <a:r>
              <a:rPr lang="en-US" sz="2400" dirty="0"/>
              <a:t> </a:t>
            </a:r>
            <a:r>
              <a:rPr lang="en-US" sz="2400" dirty="0" err="1"/>
              <a:t>açıdan</a:t>
            </a:r>
            <a:r>
              <a:rPr lang="en-US" sz="2400" dirty="0"/>
              <a:t> </a:t>
            </a:r>
            <a:r>
              <a:rPr lang="en-US" sz="2400" dirty="0" err="1"/>
              <a:t>yeterli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teklifler</a:t>
            </a:r>
            <a:r>
              <a:rPr lang="tr-TR" sz="2400" dirty="0"/>
              <a:t> </a:t>
            </a:r>
            <a:r>
              <a:rPr lang="en-US" sz="2400" dirty="0" err="1"/>
              <a:t>alındığında</a:t>
            </a:r>
            <a:r>
              <a:rPr lang="en-US" sz="2400" dirty="0"/>
              <a:t> </a:t>
            </a:r>
            <a:r>
              <a:rPr lang="en-US" sz="2400" dirty="0" err="1"/>
              <a:t>yada</a:t>
            </a:r>
            <a:r>
              <a:rPr lang="tr-TR" sz="2400" dirty="0"/>
              <a:t> </a:t>
            </a:r>
            <a:r>
              <a:rPr lang="en-US" sz="2400" dirty="0" err="1"/>
              <a:t>hiç</a:t>
            </a:r>
            <a:r>
              <a:rPr lang="en-US" sz="2400" dirty="0"/>
              <a:t> </a:t>
            </a:r>
            <a:r>
              <a:rPr lang="en-US" sz="2400" dirty="0" err="1"/>
              <a:t>teklif</a:t>
            </a:r>
            <a:r>
              <a:rPr lang="en-US" sz="2400" dirty="0"/>
              <a:t> </a:t>
            </a:r>
            <a:r>
              <a:rPr lang="en-US" sz="2400" dirty="0" err="1"/>
              <a:t>alınamaması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,</a:t>
            </a:r>
            <a:endParaRPr lang="tr-TR" sz="2400" dirty="0"/>
          </a:p>
          <a:p>
            <a:pPr marL="0" lvl="1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İhale</a:t>
            </a:r>
            <a:r>
              <a:rPr lang="en-US" sz="2400" dirty="0"/>
              <a:t> </a:t>
            </a:r>
            <a:r>
              <a:rPr lang="en-US" sz="2400" dirty="0" err="1"/>
              <a:t>ilan</a:t>
            </a:r>
            <a:r>
              <a:rPr lang="en-US" sz="2400" dirty="0"/>
              <a:t> </a:t>
            </a:r>
            <a:r>
              <a:rPr lang="en-US" sz="2400" dirty="0" err="1"/>
              <a:t>edildikten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projenin</a:t>
            </a:r>
            <a:r>
              <a:rPr lang="en-US" sz="2400" dirty="0"/>
              <a:t> </a:t>
            </a:r>
            <a:r>
              <a:rPr lang="en-US" sz="2400" dirty="0" err="1"/>
              <a:t>köklü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değişikliğe</a:t>
            </a:r>
            <a:r>
              <a:rPr lang="en-US" sz="2400" dirty="0"/>
              <a:t> </a:t>
            </a:r>
            <a:r>
              <a:rPr lang="en-US" sz="2400" dirty="0" err="1"/>
              <a:t>uğraması</a:t>
            </a:r>
            <a:r>
              <a:rPr lang="en-US" sz="2400" dirty="0"/>
              <a:t>,</a:t>
            </a:r>
            <a:endParaRPr lang="tr-TR" sz="2400" dirty="0"/>
          </a:p>
          <a:p>
            <a:pPr marL="0" lvl="1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Mücbir</a:t>
            </a:r>
            <a:r>
              <a:rPr lang="en-US" sz="2400" dirty="0"/>
              <a:t> </a:t>
            </a:r>
            <a:r>
              <a:rPr lang="en-US" sz="2400" dirty="0" err="1"/>
              <a:t>sebeplerin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çıkması</a:t>
            </a:r>
            <a:r>
              <a:rPr lang="en-US" sz="2400" dirty="0"/>
              <a:t>,</a:t>
            </a:r>
            <a:endParaRPr lang="tr-TR" sz="2400" dirty="0"/>
          </a:p>
          <a:p>
            <a:pPr marL="0" lvl="1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Tekliflerin</a:t>
            </a:r>
            <a:r>
              <a:rPr lang="en-US" sz="2400" dirty="0"/>
              <a:t> </a:t>
            </a:r>
            <a:r>
              <a:rPr lang="en-US" sz="2400" dirty="0" err="1"/>
              <a:t>mevcut</a:t>
            </a:r>
            <a:r>
              <a:rPr lang="en-US" sz="2400" dirty="0"/>
              <a:t> </a:t>
            </a:r>
            <a:r>
              <a:rPr lang="en-US" sz="2400" dirty="0" err="1"/>
              <a:t>mali</a:t>
            </a:r>
            <a:r>
              <a:rPr lang="en-US" sz="2400" dirty="0"/>
              <a:t> </a:t>
            </a:r>
            <a:r>
              <a:rPr lang="en-US" sz="2400" dirty="0" err="1"/>
              <a:t>kaynakları</a:t>
            </a:r>
            <a:r>
              <a:rPr lang="en-US" sz="2400" dirty="0"/>
              <a:t> </a:t>
            </a:r>
            <a:r>
              <a:rPr lang="en-US" sz="2400" dirty="0" err="1"/>
              <a:t>aşması</a:t>
            </a:r>
            <a:r>
              <a:rPr lang="en-US" sz="2400" dirty="0"/>
              <a:t>,</a:t>
            </a:r>
            <a:endParaRPr lang="tr-TR" sz="2400" dirty="0"/>
          </a:p>
          <a:p>
            <a:pPr marL="0" lvl="1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Usulsüzlüklerin</a:t>
            </a:r>
            <a:r>
              <a:rPr lang="tr-TR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/>
              <a:t>edilmesi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endParaRPr lang="tr-TR" sz="2400" dirty="0"/>
          </a:p>
          <a:p>
            <a:pPr marL="342900" lvl="1" indent="-342900">
              <a:buNone/>
            </a:pPr>
            <a:endParaRPr lang="tr-TR" sz="2400" dirty="0"/>
          </a:p>
          <a:p>
            <a:pPr marL="342900" lvl="1" indent="-342900">
              <a:buNone/>
            </a:pPr>
            <a:r>
              <a:rPr lang="tr-TR" sz="2400" b="1" dirty="0"/>
              <a:t> </a:t>
            </a:r>
            <a:r>
              <a:rPr lang="en-US" sz="2400" b="1" dirty="0" err="1"/>
              <a:t>satın</a:t>
            </a:r>
            <a:r>
              <a:rPr lang="en-US" sz="2400" b="1" dirty="0"/>
              <a:t> alma </a:t>
            </a:r>
            <a:r>
              <a:rPr lang="en-US" sz="2400" b="1" dirty="0" err="1"/>
              <a:t>süreci</a:t>
            </a:r>
            <a:r>
              <a:rPr lang="en-US" sz="2400" b="1" dirty="0"/>
              <a:t> </a:t>
            </a:r>
            <a:r>
              <a:rPr lang="en-US" sz="2400" b="1" dirty="0" err="1"/>
              <a:t>iptal</a:t>
            </a:r>
            <a:r>
              <a:rPr lang="en-US" sz="2400" b="1" dirty="0"/>
              <a:t> </a:t>
            </a:r>
            <a:r>
              <a:rPr lang="en-US" sz="2400" b="1" dirty="0" err="1"/>
              <a:t>edilebilir</a:t>
            </a:r>
            <a:r>
              <a:rPr lang="en-US" sz="2400" b="1" dirty="0"/>
              <a:t>.</a:t>
            </a: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>
          <a:xfrm>
            <a:off x="251520" y="274638"/>
            <a:ext cx="7272337" cy="504825"/>
          </a:xfrm>
        </p:spPr>
        <p:txBody>
          <a:bodyPr/>
          <a:lstStyle/>
          <a:p>
            <a:r>
              <a:rPr lang="tr-TR" dirty="0"/>
              <a:t>Önemli Hususlar</a:t>
            </a:r>
          </a:p>
          <a:p>
            <a:endParaRPr lang="en-US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latin typeface="+mn-lt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635896" y="1672209"/>
            <a:ext cx="5328592" cy="24048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Projenin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hazırlanmasına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veya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uygulanmasına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katılan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herhangi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uzman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firma,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satın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alma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veya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ihalelerden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hariç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tutulmalıdır</a:t>
            </a:r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cs typeface="Arial" pitchFamily="34" charset="0"/>
            </a:endParaRPr>
          </a:p>
          <a:p>
            <a:pPr marL="342900" lvl="1" indent="-342900">
              <a:buBlip>
                <a:blip r:embed="rId2"/>
              </a:buBlip>
            </a:pPr>
            <a:endParaRPr lang="tr-T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tr-T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3"/>
            <a:ext cx="2592288" cy="2243754"/>
          </a:xfrm>
          <a:prstGeom prst="rect">
            <a:avLst/>
          </a:prstGeom>
          <a:noFill/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611560" y="4077072"/>
            <a:ext cx="5688632" cy="2404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>
              <a:spcBef>
                <a:spcPct val="20000"/>
              </a:spcBef>
            </a:pP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Bütünlük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arz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eden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işler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uygulanacak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ihale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usulü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parasal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limitlerin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değiştirilmesi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amacıyla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suni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bir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şekilde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kısımlara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ayrılarak</a:t>
            </a:r>
            <a:r>
              <a:rPr lang="en-US" sz="2400" b="1" dirty="0">
                <a:solidFill>
                  <a:srgbClr val="008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ihale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edilemez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ea typeface="Times New Roman" pitchFamily="18" charset="0"/>
                <a:cs typeface="Helvetica" panose="020B0604020202020204" pitchFamily="34" charset="0"/>
              </a:rPr>
              <a:t>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itchFamily="18" charset="0"/>
              <a:cs typeface="Helvetica" panose="020B0604020202020204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592288" cy="224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Önemli Hususlar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211960" y="1600201"/>
            <a:ext cx="4752528" cy="4525963"/>
          </a:xfrm>
        </p:spPr>
        <p:txBody>
          <a:bodyPr>
            <a:noAutofit/>
          </a:bodyPr>
          <a:lstStyle/>
          <a:p>
            <a:pPr marL="342900" lvl="1" indent="-342900" algn="just"/>
            <a:r>
              <a:rPr lang="tr-T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Şartnamelerde belli bir </a:t>
            </a:r>
            <a:r>
              <a:rPr lang="tr-TR" sz="24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marka, model, patent, menşei, kaynak veya ürün belirtilemez </a:t>
            </a:r>
            <a:r>
              <a:rPr lang="tr-T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ve belirli bir marka veya modele yönelik özellik ve tanımlamalara yer verilemez.</a:t>
            </a:r>
          </a:p>
          <a:p>
            <a:pPr marL="342900" lvl="1" indent="-342900" algn="just"/>
            <a:r>
              <a:rPr lang="tr-TR" sz="2400" dirty="0">
                <a:cs typeface="Arial" pitchFamily="34" charset="0"/>
              </a:rPr>
              <a:t>Kendisi ya da ortağı olduğu tedarikçilerden mal alımı yapamaz.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541769" cy="3296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19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Önemli Hususlar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211960" y="2204864"/>
            <a:ext cx="4932040" cy="39213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 err="1"/>
              <a:t>Malzemenin</a:t>
            </a:r>
            <a:r>
              <a:rPr lang="en-US" sz="2000" dirty="0"/>
              <a:t> </a:t>
            </a:r>
            <a:r>
              <a:rPr lang="en-US" sz="2000" dirty="0" err="1"/>
              <a:t>ikinci</a:t>
            </a:r>
            <a:r>
              <a:rPr lang="en-US" sz="2000" dirty="0"/>
              <a:t> el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şüphesi</a:t>
            </a:r>
            <a:r>
              <a:rPr lang="en-US" sz="2000" dirty="0"/>
              <a:t>,</a:t>
            </a:r>
            <a:endParaRPr lang="tr-TR" sz="2000" dirty="0"/>
          </a:p>
          <a:p>
            <a:pPr marL="0" lvl="1" indent="0">
              <a:buNone/>
            </a:pPr>
            <a:endParaRPr lang="tr-TR" sz="2000" dirty="0"/>
          </a:p>
          <a:p>
            <a:pPr marL="0" lvl="1" indent="0">
              <a:buNone/>
            </a:pPr>
            <a:r>
              <a:rPr lang="en-US" sz="2000" dirty="0"/>
              <a:t>Satın alma </a:t>
            </a:r>
            <a:r>
              <a:rPr lang="en-US" sz="2000" dirty="0" err="1"/>
              <a:t>dokümanlarında</a:t>
            </a:r>
            <a:r>
              <a:rPr lang="en-US" sz="2000" dirty="0"/>
              <a:t> </a:t>
            </a:r>
            <a:r>
              <a:rPr lang="en-US" sz="2000" dirty="0" err="1"/>
              <a:t>belirtilen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kalemin</a:t>
            </a:r>
            <a:r>
              <a:rPr lang="en-US" sz="2000" dirty="0"/>
              <a:t> </a:t>
            </a:r>
            <a:r>
              <a:rPr lang="en-US" sz="2000" dirty="0" err="1"/>
              <a:t>doğrulanamaması</a:t>
            </a:r>
            <a:r>
              <a:rPr lang="en-US" sz="2000" dirty="0"/>
              <a:t>,</a:t>
            </a: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0" lvl="1" indent="0">
              <a:buNone/>
            </a:pPr>
            <a:r>
              <a:rPr lang="en-US" sz="2000" dirty="0" err="1"/>
              <a:t>Malzemenin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önceden</a:t>
            </a:r>
            <a:r>
              <a:rPr lang="en-US" sz="2000" dirty="0"/>
              <a:t> </a:t>
            </a:r>
            <a:r>
              <a:rPr lang="en-US" sz="2000" dirty="0" err="1"/>
              <a:t>firmaya</a:t>
            </a:r>
            <a:r>
              <a:rPr lang="en-US" sz="2000" dirty="0"/>
              <a:t> </a:t>
            </a:r>
            <a:r>
              <a:rPr lang="en-US" sz="2000" dirty="0" err="1"/>
              <a:t>getirildiğine</a:t>
            </a:r>
            <a:r>
              <a:rPr lang="en-US" sz="2000" dirty="0"/>
              <a:t> </a:t>
            </a:r>
            <a:r>
              <a:rPr lang="en-US" sz="2000" dirty="0" err="1"/>
              <a:t>dair</a:t>
            </a:r>
            <a:r>
              <a:rPr lang="en-US" sz="2000" dirty="0"/>
              <a:t> </a:t>
            </a:r>
            <a:r>
              <a:rPr lang="en-US" sz="2000" dirty="0" err="1"/>
              <a:t>şüphe</a:t>
            </a:r>
            <a:r>
              <a:rPr lang="tr-TR" sz="2000" dirty="0"/>
              <a:t>,</a:t>
            </a:r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0" lvl="1" indent="0">
              <a:buNone/>
            </a:pPr>
            <a:r>
              <a:rPr lang="en-US" sz="2000" dirty="0" err="1"/>
              <a:t>Malzemenin</a:t>
            </a:r>
            <a:r>
              <a:rPr lang="en-US" sz="2000" dirty="0"/>
              <a:t> </a:t>
            </a:r>
            <a:r>
              <a:rPr lang="en-US" sz="2000" dirty="0" err="1"/>
              <a:t>seri</a:t>
            </a:r>
            <a:r>
              <a:rPr lang="en-US" sz="2000" dirty="0"/>
              <a:t> </a:t>
            </a:r>
            <a:r>
              <a:rPr lang="en-US" sz="2000" dirty="0" err="1"/>
              <a:t>numaralarının</a:t>
            </a:r>
            <a:r>
              <a:rPr lang="en-US" sz="2000" dirty="0"/>
              <a:t> </a:t>
            </a:r>
            <a:r>
              <a:rPr lang="en-US" sz="2000" dirty="0" err="1"/>
              <a:t>değiştirildiğine</a:t>
            </a:r>
            <a:r>
              <a:rPr lang="en-US" sz="2000" dirty="0"/>
              <a:t> </a:t>
            </a:r>
            <a:r>
              <a:rPr lang="en-US" sz="2000" dirty="0" err="1"/>
              <a:t>dair</a:t>
            </a:r>
            <a:r>
              <a:rPr lang="en-US" sz="2000" dirty="0"/>
              <a:t> </a:t>
            </a:r>
            <a:r>
              <a:rPr lang="en-US" sz="2000" dirty="0" err="1"/>
              <a:t>şüphe</a:t>
            </a:r>
            <a:r>
              <a:rPr lang="en-US" sz="2000" dirty="0"/>
              <a:t>,</a:t>
            </a: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None/>
            </a:pPr>
            <a:endParaRPr lang="tr-T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375446" cy="4500594"/>
          </a:xfrm>
          <a:prstGeom prst="rect">
            <a:avLst/>
          </a:prstGeom>
          <a:noFill/>
        </p:spPr>
      </p:pic>
      <p:sp>
        <p:nvSpPr>
          <p:cNvPr id="9" name="Rectangle 6"/>
          <p:cNvSpPr/>
          <p:nvPr/>
        </p:nvSpPr>
        <p:spPr>
          <a:xfrm>
            <a:off x="3779912" y="1340768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Aşağıdaki</a:t>
            </a:r>
            <a:r>
              <a:rPr lang="en-US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durumlarda</a:t>
            </a:r>
            <a:r>
              <a:rPr lang="en-US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izleme</a:t>
            </a:r>
            <a:r>
              <a:rPr lang="en-US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uzmanı</a:t>
            </a:r>
            <a:r>
              <a:rPr lang="en-US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usulsüzlük</a:t>
            </a:r>
            <a:r>
              <a:rPr lang="tr-TR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raporu</a:t>
            </a:r>
            <a:r>
              <a:rPr lang="en-US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hazırlar</a:t>
            </a:r>
            <a:r>
              <a:rPr lang="en-US" sz="2400" dirty="0">
                <a:latin typeface="Helvetica" panose="020B0604020202020204" pitchFamily="34" charset="0"/>
                <a:ea typeface="MS Mincho" pitchFamily="49" charset="-128"/>
                <a:cs typeface="Helvetica" panose="020B0604020202020204" pitchFamily="34" charset="0"/>
              </a:rPr>
              <a:t>:</a:t>
            </a:r>
            <a:endParaRPr lang="tr-TR" sz="2400" dirty="0">
              <a:latin typeface="Helvetica" panose="020B0604020202020204" pitchFamily="34" charset="0"/>
              <a:ea typeface="MS Mincho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9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CE1D-8A1F-4F16-8917-5B72854C9FA9}" type="datetime1">
              <a:rPr lang="tr-TR" smtClean="0"/>
              <a:pPr/>
              <a:t>13.08.2020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74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Sunum İçeriği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Satın Alma Nedir?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Genel Çerçeve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Genel Süreç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Satın Alma Stratejisi/Planı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Satın Alma Usulleri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 dirty="0"/>
              <a:t>Doğrudan Temin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 dirty="0"/>
              <a:t>Pazarlık Usulü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 dirty="0"/>
              <a:t>Açık İhale Usulü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Satın Alma Süreçlerinin İzlenmesi</a:t>
            </a:r>
          </a:p>
        </p:txBody>
      </p:sp>
    </p:spTree>
    <p:extLst>
      <p:ext uri="{BB962C8B-B14F-4D97-AF65-F5344CB8AC3E}">
        <p14:creationId xmlns:p14="http://schemas.microsoft.com/office/powerpoint/2010/main" val="407223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tr-TR" dirty="0">
                <a:cs typeface="Calibri" pitchFamily="34" charset="0"/>
              </a:rPr>
              <a:t>Satın Alma Nedir?</a:t>
            </a:r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>
                <a:cs typeface="Times New Roman" pitchFamily="18" charset="0"/>
              </a:rPr>
              <a:t>Satın alma;</a:t>
            </a:r>
          </a:p>
          <a:p>
            <a:pPr>
              <a:buNone/>
            </a:pPr>
            <a:endParaRPr lang="tr-TR" b="1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i="1" dirty="0">
                <a:cs typeface="Times New Roman" pitchFamily="18" charset="0"/>
              </a:rPr>
              <a:t>İlgili kuruluşun proje hedeflerinin ve amaçlarının detaylı bir şekilde açıklanması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i="1" dirty="0">
                <a:cs typeface="Times New Roman" pitchFamily="18" charset="0"/>
              </a:rPr>
              <a:t>Rekabette adillik, doğruluk ve şeffaflığın sağlanması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i="1" dirty="0">
                <a:cs typeface="Times New Roman" pitchFamily="18" charset="0"/>
              </a:rPr>
              <a:t>Bütçenin etkin ve verimli kullanılarak kalitenin ucuza alınması</a:t>
            </a:r>
          </a:p>
          <a:p>
            <a:pPr marL="342900" lvl="1" indent="-342900">
              <a:buNone/>
            </a:pPr>
            <a:r>
              <a:rPr lang="tr-TR" sz="2000" dirty="0">
                <a:cs typeface="Times New Roman" pitchFamily="18" charset="0"/>
              </a:rPr>
              <a:t>hususlarının dikkate alınarak ihtiyaç duyulan</a:t>
            </a:r>
          </a:p>
          <a:p>
            <a:pPr marL="342900" lvl="1" indent="-342900">
              <a:buNone/>
            </a:pPr>
            <a:r>
              <a:rPr lang="tr-TR" sz="2000" dirty="0">
                <a:cs typeface="Times New Roman" pitchFamily="18" charset="0"/>
              </a:rPr>
              <a:t>alımların zamanında gerçekleştirilmesi işlemidir.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Temel </a:t>
            </a:r>
            <a:r>
              <a:rPr lang="tr-TR" dirty="0" err="1"/>
              <a:t>Satınalma</a:t>
            </a:r>
            <a:r>
              <a:rPr lang="tr-TR" dirty="0"/>
              <a:t> İlkeleri</a:t>
            </a:r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4752529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Yükleniciler arasında ayrım gözetmeme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Adil rekabet ortamı oluşturma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İhtiyaçları kusursuz tanımlayan şartnameler hazırlama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İlan etme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Yeterli süre tanıma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Tekliflerin değerlendirilmesinde objektif kriterleri esas alma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Düzenli kayıt ve muhasebe tutma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Geriye dönük ihale yapılmaması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000" dirty="0">
                <a:cs typeface="Times New Roman" pitchFamily="18" charset="0"/>
              </a:rPr>
              <a:t>Standart belgelerin kullanılması</a:t>
            </a:r>
          </a:p>
          <a:p>
            <a:pPr marL="0" lvl="1" indent="0">
              <a:buNone/>
            </a:pPr>
            <a:endParaRPr lang="tr-TR" sz="2000" dirty="0"/>
          </a:p>
          <a:p>
            <a:pPr marL="0" lvl="1" indent="0">
              <a:buNone/>
            </a:pPr>
            <a:r>
              <a:rPr lang="tr-TR" sz="2000" dirty="0"/>
              <a:t>Destek almaya hak kazanan yararlanıcıların satın almaları, </a:t>
            </a:r>
            <a:r>
              <a:rPr lang="tr-TR" sz="2000" b="1" dirty="0"/>
              <a:t>“Kalkınma Ajansları Satın Alma </a:t>
            </a:r>
            <a:r>
              <a:rPr lang="tr-TR" sz="2000" b="1" dirty="0" err="1"/>
              <a:t>Rehberi”</a:t>
            </a:r>
            <a:r>
              <a:rPr lang="tr-TR" sz="2000" dirty="0" err="1"/>
              <a:t>ne</a:t>
            </a:r>
            <a:r>
              <a:rPr lang="tr-TR" sz="2000" dirty="0"/>
              <a:t> göre yapılır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Satın Alma Stratejisi-Planı</a:t>
            </a:r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196753"/>
            <a:ext cx="8435280" cy="4929412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400" dirty="0"/>
              <a:t>Yararlanıcılar “</a:t>
            </a:r>
            <a:r>
              <a:rPr lang="tr-TR" sz="2400" b="1" dirty="0"/>
              <a:t>Satın Alma Planı” </a:t>
            </a:r>
            <a:r>
              <a:rPr lang="tr-TR" sz="2400" dirty="0"/>
              <a:t>hazırlayacaklardır.</a:t>
            </a:r>
            <a:r>
              <a:rPr lang="tr-TR" sz="2400" b="1" dirty="0"/>
              <a:t> </a:t>
            </a:r>
            <a:r>
              <a:rPr lang="tr-TR" sz="2400" dirty="0"/>
              <a:t>(ihale ilanın yayınlanması, açılış ve değerlendirme, teslimat işlemleri gibi)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400" dirty="0"/>
              <a:t>Bu plan </a:t>
            </a:r>
            <a:r>
              <a:rPr lang="tr-TR" sz="2400" u="sng" dirty="0"/>
              <a:t>ilk izlemede </a:t>
            </a:r>
            <a:r>
              <a:rPr lang="tr-TR" sz="2400" dirty="0"/>
              <a:t>yararlanıcı ile ilgili uzman tarafından nihai hale getirilecektir.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tr-TR" sz="2400" dirty="0"/>
              <a:t>Yararlanıcı, ihalenin açılış tarihinden </a:t>
            </a:r>
            <a:r>
              <a:rPr lang="tr-TR" sz="2400" b="1" dirty="0"/>
              <a:t>en az iki hafta </a:t>
            </a:r>
            <a:r>
              <a:rPr lang="tr-TR" sz="2400" dirty="0"/>
              <a:t>önce Ajansa bildirimde bulunmalıdır. </a:t>
            </a:r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t>7</a:t>
            </a:fld>
            <a:endParaRPr lang="tr-TR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Satın Alma Usulleri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85F8-67EE-4A64-BC16-8DA9750F18DA}" type="datetime1">
              <a:rPr lang="tr-TR" smtClean="0"/>
              <a:t>13.08.2020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11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Satın Alma Usulleri</a:t>
            </a:r>
          </a:p>
          <a:p>
            <a:endParaRPr lang="en-US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tr-TR" sz="2400" b="1" dirty="0"/>
              <a:t>1.Doğrudan Temin Usulü: </a:t>
            </a:r>
            <a:r>
              <a:rPr lang="tr-TR" sz="2400" dirty="0"/>
              <a:t>Yaklaşık maliyeti ….. TL ’den düşük olan her türlü alımlar, gerekli pazar araştırması yapılarak, ticari teamüllere uygun bir şekilde fatura karşılığında doğrudan temin edilebilir.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0" lvl="1" indent="0">
              <a:buNone/>
            </a:pPr>
            <a:r>
              <a:rPr lang="tr-TR" sz="2400" b="1" dirty="0"/>
              <a:t>2.Pazarlık Usulü: </a:t>
            </a:r>
            <a:r>
              <a:rPr lang="tr-TR" sz="2400" dirty="0"/>
              <a:t>Yaklaşık maliyeti ……. TL - ……. TL arasında olan alımlar pazarlık usulü ile gerçekleştirilebilir.</a:t>
            </a:r>
          </a:p>
          <a:p>
            <a:pPr marL="0" lvl="1" indent="0">
              <a:buNone/>
            </a:pPr>
            <a:endParaRPr lang="tr-TR" sz="2400" dirty="0"/>
          </a:p>
          <a:p>
            <a:pPr marL="0" lvl="1" indent="0">
              <a:buNone/>
            </a:pPr>
            <a:r>
              <a:rPr lang="tr-TR" sz="2400" b="1" dirty="0"/>
              <a:t>3.Açık İhale Usulü: </a:t>
            </a:r>
            <a:r>
              <a:rPr lang="tr-TR" sz="2400" dirty="0"/>
              <a:t>Yaklaşık maliyeti ………… TL ’ den büyük olan alımlar, açık ihale usulü ile gerçekleştirilir.</a:t>
            </a:r>
          </a:p>
          <a:p>
            <a:pPr marL="342900" lvl="1" indent="-342900">
              <a:buBlip>
                <a:blip r:embed="rId2"/>
              </a:buBlip>
            </a:pPr>
            <a:endParaRPr lang="tr-TR" sz="2400" dirty="0"/>
          </a:p>
          <a:p>
            <a:pPr marL="0" lvl="1" indent="0">
              <a:buNone/>
            </a:pPr>
            <a:endParaRPr lang="tr-TR" sz="2400" dirty="0"/>
          </a:p>
          <a:p>
            <a:pPr marL="342900" lvl="1" indent="-342900">
              <a:buNone/>
            </a:pPr>
            <a:endParaRPr lang="tr-T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98E-22F6-4CB8-A605-079F15B3062E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AD2E-4802-449A-95C0-394525F58CFD}" type="datetime1">
              <a:rPr lang="tr-TR" smtClean="0"/>
              <a:t>13.08.2020</a:t>
            </a:fld>
            <a:endParaRPr lang="tr-TR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Doğrudan Temin Usulü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1594594" y="274638"/>
            <a:ext cx="709220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>
              <a:latin typeface="+mn-lt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211960" y="1124745"/>
            <a:ext cx="4680520" cy="523321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Yaklaşık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maliyeti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(KDV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Hariç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tr-TR" sz="2000" dirty="0">
                <a:solidFill>
                  <a:srgbClr val="FF0000"/>
                </a:solidFill>
              </a:rPr>
              <a:t>…………TL</a:t>
            </a:r>
            <a:r>
              <a:rPr lang="tr-TR" sz="2000" dirty="0"/>
              <a:t>’ye</a:t>
            </a:r>
            <a:r>
              <a:rPr lang="en-US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kadar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olan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alımlarda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sadece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piyasa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araştırması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yapılarak</a:t>
            </a: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atura</a:t>
            </a: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veya</a:t>
            </a: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geçerli</a:t>
            </a: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harcama</a:t>
            </a: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belgeleri</a:t>
            </a: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karşılığında</a:t>
            </a: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doğrudan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temin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yoluna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gidilebilir</a:t>
            </a:r>
            <a:r>
              <a:rPr lang="en-US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endParaRPr lang="tr-T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Piyasa fiyat araştırması en az 3 teklifle sağlanmalıdır.</a:t>
            </a:r>
          </a:p>
          <a:p>
            <a:pPr marL="0" lvl="1" indent="0">
              <a:buNone/>
            </a:pPr>
            <a:endParaRPr lang="tr-T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tr-TR" sz="2000" dirty="0">
                <a:ea typeface="Times New Roman" pitchFamily="18" charset="0"/>
                <a:cs typeface="Times New Roman" pitchFamily="18" charset="0"/>
              </a:rPr>
              <a:t>Proforma fatura ya da internet çıktısı izleme uzmanına destekleyici belge olarak sunulmalıdır.</a:t>
            </a:r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Blip>
                <a:blip r:embed="rId2"/>
              </a:buBlip>
            </a:pPr>
            <a:endParaRPr lang="tr-TR" sz="2000" dirty="0"/>
          </a:p>
          <a:p>
            <a:pPr marL="342900" lvl="1" indent="-342900">
              <a:buNone/>
            </a:pPr>
            <a:endParaRPr lang="tr-TR" sz="2000" dirty="0"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500462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395385"/>
      </p:ext>
    </p:extLst>
  </p:cSld>
  <p:clrMapOvr>
    <a:masterClrMapping/>
  </p:clrMapOvr>
</p:sld>
</file>

<file path=ppt/theme/theme1.xml><?xml version="1.0" encoding="utf-8"?>
<a:theme xmlns:a="http://schemas.openxmlformats.org/drawingml/2006/main" name="1. Açılış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989</Words>
  <Application>Microsoft Office PowerPoint</Application>
  <PresentationFormat>Ekran Gösterisi (4:3)</PresentationFormat>
  <Paragraphs>226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</vt:lpstr>
      <vt:lpstr>Tahoma</vt:lpstr>
      <vt:lpstr>Wingdings</vt:lpstr>
      <vt:lpstr>1. Açılış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semih kaya</dc:creator>
  <cp:keywords>Şablonlar</cp:keywords>
  <cp:lastModifiedBy>sinan kacır</cp:lastModifiedBy>
  <cp:revision>22</cp:revision>
  <dcterms:created xsi:type="dcterms:W3CDTF">2014-08-22T07:43:58Z</dcterms:created>
  <dcterms:modified xsi:type="dcterms:W3CDTF">2020-08-13T14:07:31Z</dcterms:modified>
</cp:coreProperties>
</file>