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41"/>
  </p:notesMasterIdLst>
  <p:sldIdLst>
    <p:sldId id="256" r:id="rId2"/>
    <p:sldId id="263" r:id="rId3"/>
    <p:sldId id="262" r:id="rId4"/>
    <p:sldId id="260" r:id="rId5"/>
    <p:sldId id="258" r:id="rId6"/>
    <p:sldId id="259" r:id="rId7"/>
    <p:sldId id="264" r:id="rId8"/>
    <p:sldId id="265" r:id="rId9"/>
    <p:sldId id="266" r:id="rId10"/>
    <p:sldId id="267" r:id="rId11"/>
    <p:sldId id="268" r:id="rId12"/>
    <p:sldId id="269" r:id="rId13"/>
    <p:sldId id="270" r:id="rId14"/>
    <p:sldId id="271" r:id="rId15"/>
    <p:sldId id="280" r:id="rId16"/>
    <p:sldId id="281" r:id="rId17"/>
    <p:sldId id="282" r:id="rId18"/>
    <p:sldId id="302" r:id="rId19"/>
    <p:sldId id="283" r:id="rId20"/>
    <p:sldId id="284" r:id="rId21"/>
    <p:sldId id="285" r:id="rId22"/>
    <p:sldId id="286" r:id="rId23"/>
    <p:sldId id="287" r:id="rId24"/>
    <p:sldId id="288" r:id="rId25"/>
    <p:sldId id="289" r:id="rId26"/>
    <p:sldId id="290" r:id="rId27"/>
    <p:sldId id="291" r:id="rId28"/>
    <p:sldId id="303" r:id="rId29"/>
    <p:sldId id="292" r:id="rId30"/>
    <p:sldId id="293" r:id="rId31"/>
    <p:sldId id="294" r:id="rId32"/>
    <p:sldId id="295" r:id="rId33"/>
    <p:sldId id="296" r:id="rId34"/>
    <p:sldId id="304" r:id="rId35"/>
    <p:sldId id="306" r:id="rId36"/>
    <p:sldId id="297" r:id="rId37"/>
    <p:sldId id="305" r:id="rId38"/>
    <p:sldId id="300" r:id="rId39"/>
    <p:sldId id="261"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1DF4195-1451-4C28-948B-236362B0159D}">
          <p14:sldIdLst>
            <p14:sldId id="256"/>
            <p14:sldId id="263"/>
            <p14:sldId id="262"/>
            <p14:sldId id="260"/>
            <p14:sldId id="258"/>
            <p14:sldId id="259"/>
            <p14:sldId id="264"/>
            <p14:sldId id="265"/>
            <p14:sldId id="266"/>
            <p14:sldId id="267"/>
            <p14:sldId id="268"/>
            <p14:sldId id="269"/>
            <p14:sldId id="270"/>
            <p14:sldId id="271"/>
            <p14:sldId id="280"/>
            <p14:sldId id="281"/>
            <p14:sldId id="282"/>
            <p14:sldId id="302"/>
            <p14:sldId id="283"/>
            <p14:sldId id="284"/>
            <p14:sldId id="285"/>
            <p14:sldId id="286"/>
            <p14:sldId id="287"/>
            <p14:sldId id="288"/>
            <p14:sldId id="289"/>
            <p14:sldId id="290"/>
            <p14:sldId id="291"/>
            <p14:sldId id="303"/>
            <p14:sldId id="292"/>
            <p14:sldId id="293"/>
            <p14:sldId id="294"/>
            <p14:sldId id="295"/>
            <p14:sldId id="296"/>
            <p14:sldId id="304"/>
            <p14:sldId id="306"/>
            <p14:sldId id="297"/>
            <p14:sldId id="305"/>
            <p14:sldId id="300"/>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556" y="8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855B8-33B2-4374-B318-A3DFFE8EC1EB}" type="datetimeFigureOut">
              <a:rPr lang="tr-TR" smtClean="0"/>
              <a:t>13.08.2020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44FC84-F2D5-4140-8F1A-C6DE41BBAF10}" type="slidenum">
              <a:rPr lang="tr-TR" smtClean="0"/>
              <a:t>‹#›</a:t>
            </a:fld>
            <a:endParaRPr lang="tr-TR"/>
          </a:p>
        </p:txBody>
      </p:sp>
    </p:spTree>
    <p:extLst>
      <p:ext uri="{BB962C8B-B14F-4D97-AF65-F5344CB8AC3E}">
        <p14:creationId xmlns:p14="http://schemas.microsoft.com/office/powerpoint/2010/main" val="257232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na Sunum Kapağ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9877"/>
            <a:ext cx="9143999" cy="6817539"/>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Yer Tutucusu 14"/>
          <p:cNvSpPr>
            <a:spLocks noGrp="1"/>
          </p:cNvSpPr>
          <p:nvPr>
            <p:ph type="body" sz="quarter" idx="10" hasCustomPrompt="1"/>
          </p:nvPr>
        </p:nvSpPr>
        <p:spPr>
          <a:xfrm>
            <a:off x="179958" y="3221038"/>
            <a:ext cx="7776418" cy="646112"/>
          </a:xfrm>
          <a:prstGeom prst="rect">
            <a:avLst/>
          </a:prstGeom>
        </p:spPr>
        <p:txBody>
          <a:bodyPr>
            <a:normAutofit/>
          </a:bodyPr>
          <a:lstStyle>
            <a:lvl1pPr marL="0" indent="0" algn="r">
              <a:buNone/>
              <a:defRPr sz="3600" b="1" i="1" baseline="0">
                <a:solidFill>
                  <a:srgbClr val="FFAB2F"/>
                </a:solidFill>
                <a:latin typeface="Helvetica" panose="020B0604020202020204" pitchFamily="34" charset="0"/>
                <a:cs typeface="Helvetica" panose="020B0604020202020204" pitchFamily="34" charset="0"/>
              </a:defRPr>
            </a:lvl1pPr>
          </a:lstStyle>
          <a:p>
            <a:pPr lvl="0"/>
            <a:r>
              <a:rPr lang="tr-TR" dirty="0"/>
              <a:t>Sunum Başlığı Yazınız</a:t>
            </a:r>
          </a:p>
        </p:txBody>
      </p:sp>
      <p:sp>
        <p:nvSpPr>
          <p:cNvPr id="17" name="Metin Yer Tutucusu 14"/>
          <p:cNvSpPr>
            <a:spLocks noGrp="1"/>
          </p:cNvSpPr>
          <p:nvPr>
            <p:ph type="body" sz="quarter" idx="11" hasCustomPrompt="1"/>
          </p:nvPr>
        </p:nvSpPr>
        <p:spPr>
          <a:xfrm>
            <a:off x="179512" y="3943524"/>
            <a:ext cx="7776418" cy="430088"/>
          </a:xfrm>
          <a:prstGeom prst="rect">
            <a:avLst/>
          </a:prstGeom>
        </p:spPr>
        <p:txBody>
          <a:bodyPr>
            <a:normAutofit/>
          </a:bodyPr>
          <a:lstStyle>
            <a:lvl1pPr marL="0" indent="0" algn="r">
              <a:buNone/>
              <a:defRPr sz="2400" b="0" i="1" baseline="0">
                <a:solidFill>
                  <a:schemeClr val="bg1"/>
                </a:solidFill>
                <a:latin typeface="Helvetica" panose="020B0604020202020204" pitchFamily="34" charset="0"/>
                <a:cs typeface="Helvetica" panose="020B0604020202020204" pitchFamily="34" charset="0"/>
              </a:defRPr>
            </a:lvl1pPr>
          </a:lstStyle>
          <a:p>
            <a:pPr lvl="0"/>
            <a:r>
              <a:rPr lang="tr-TR" dirty="0"/>
              <a:t>Sunumun Yapılacağı Yer</a:t>
            </a:r>
          </a:p>
        </p:txBody>
      </p:sp>
      <p:sp>
        <p:nvSpPr>
          <p:cNvPr id="18" name="Metin Yer Tutucusu 14"/>
          <p:cNvSpPr>
            <a:spLocks noGrp="1"/>
          </p:cNvSpPr>
          <p:nvPr>
            <p:ph type="body" sz="quarter" idx="12" hasCustomPrompt="1"/>
          </p:nvPr>
        </p:nvSpPr>
        <p:spPr>
          <a:xfrm>
            <a:off x="179512" y="4445620"/>
            <a:ext cx="7776418" cy="430088"/>
          </a:xfrm>
          <a:prstGeom prst="rect">
            <a:avLst/>
          </a:prstGeom>
        </p:spPr>
        <p:txBody>
          <a:bodyPr>
            <a:normAutofit/>
          </a:bodyPr>
          <a:lstStyle>
            <a:lvl1pPr marL="0" indent="0" algn="r">
              <a:buNone/>
              <a:defRPr sz="2400" b="0" i="1" baseline="0">
                <a:solidFill>
                  <a:schemeClr val="bg1"/>
                </a:solidFill>
                <a:latin typeface="Helvetica" panose="020B0604020202020204" pitchFamily="34" charset="0"/>
                <a:cs typeface="Helvetica" panose="020B0604020202020204" pitchFamily="34" charset="0"/>
              </a:defRPr>
            </a:lvl1pPr>
          </a:lstStyle>
          <a:p>
            <a:pPr lvl="0"/>
            <a:r>
              <a:rPr lang="tr-TR" dirty="0"/>
              <a:t>gg.aa.yyyy</a:t>
            </a:r>
          </a:p>
        </p:txBody>
      </p:sp>
      <p:sp>
        <p:nvSpPr>
          <p:cNvPr id="4" name="Metin Yer Tutucusu 3"/>
          <p:cNvSpPr>
            <a:spLocks noGrp="1"/>
          </p:cNvSpPr>
          <p:nvPr>
            <p:ph type="body" sz="quarter" idx="13" hasCustomPrompt="1"/>
          </p:nvPr>
        </p:nvSpPr>
        <p:spPr>
          <a:xfrm>
            <a:off x="179388" y="4949825"/>
            <a:ext cx="7777162" cy="503238"/>
          </a:xfrm>
        </p:spPr>
        <p:txBody>
          <a:bodyPr>
            <a:noAutofit/>
          </a:bodyPr>
          <a:lstStyle>
            <a:lvl1pPr marL="0" indent="0" algn="r">
              <a:buNone/>
              <a:defRPr sz="2400" i="1" baseline="0">
                <a:solidFill>
                  <a:schemeClr val="bg1"/>
                </a:solidFill>
                <a:latin typeface="Helvetica" panose="020B0604020202020204" pitchFamily="34" charset="0"/>
                <a:cs typeface="Helvetica" panose="020B0604020202020204" pitchFamily="34" charset="0"/>
              </a:defRPr>
            </a:lvl1pPr>
          </a:lstStyle>
          <a:p>
            <a:pPr lvl="0"/>
            <a:r>
              <a:rPr lang="tr-TR" dirty="0"/>
              <a:t>(gerekiyorsa) Adı Soyadı veya Birim Adı</a:t>
            </a:r>
          </a:p>
        </p:txBody>
      </p:sp>
    </p:spTree>
    <p:extLst>
      <p:ext uri="{BB962C8B-B14F-4D97-AF65-F5344CB8AC3E}">
        <p14:creationId xmlns:p14="http://schemas.microsoft.com/office/powerpoint/2010/main" val="9777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şlık ve İçerik (Klasik)">
    <p:spTree>
      <p:nvGrpSpPr>
        <p:cNvPr id="1" name=""/>
        <p:cNvGrpSpPr/>
        <p:nvPr/>
      </p:nvGrpSpPr>
      <p:grpSpPr>
        <a:xfrm>
          <a:off x="0" y="0"/>
          <a:ext cx="0" cy="0"/>
          <a:chOff x="0" y="0"/>
          <a:chExt cx="0" cy="0"/>
        </a:xfrm>
      </p:grpSpPr>
      <p:pic>
        <p:nvPicPr>
          <p:cNvPr id="20" name="Resim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4"/>
            <a:ext cx="9144000" cy="877824"/>
          </a:xfrm>
          <a:prstGeom prst="rect">
            <a:avLst/>
          </a:prstGeom>
        </p:spPr>
      </p:pic>
      <p:sp>
        <p:nvSpPr>
          <p:cNvPr id="3" name="İçerik Yer Tutucusu 2"/>
          <p:cNvSpPr>
            <a:spLocks noGrp="1"/>
          </p:cNvSpPr>
          <p:nvPr>
            <p:ph idx="1"/>
          </p:nvPr>
        </p:nvSpPr>
        <p:spPr>
          <a:xfrm>
            <a:off x="457200" y="1196752"/>
            <a:ext cx="8229600" cy="4929411"/>
          </a:xfrm>
          <a:prstGeom prst="rect">
            <a:avLst/>
          </a:prstGeom>
        </p:spPr>
        <p:txBody>
          <a:bodyPr/>
          <a:lstStyle>
            <a:lvl1pPr marL="342900" indent="-342900">
              <a:buClr>
                <a:srgbClr val="FFAB2F"/>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1800">
                <a:latin typeface="Helvetica" panose="020B0604020202020204" pitchFamily="34" charset="0"/>
                <a:cs typeface="Helvetica" panose="020B0604020202020204" pitchFamily="34" charset="0"/>
              </a:defRPr>
            </a:lvl2pPr>
            <a:lvl3pPr marL="914400" indent="0">
              <a:buNone/>
              <a:defRPr sz="18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stStyle>
          <a:p>
            <a:pPr lvl="0"/>
            <a:r>
              <a:rPr lang="tr-TR"/>
              <a:t>Asıl metin stillerini düzenlemek için tıklatın</a:t>
            </a:r>
          </a:p>
          <a:p>
            <a:pPr lvl="1"/>
            <a:r>
              <a:rPr lang="tr-TR"/>
              <a:t>İkinci düzey</a:t>
            </a:r>
          </a:p>
        </p:txBody>
      </p:sp>
      <p:sp>
        <p:nvSpPr>
          <p:cNvPr id="12" name="Veri Yer Tutucusu 11"/>
          <p:cNvSpPr>
            <a:spLocks noGrp="1"/>
          </p:cNvSpPr>
          <p:nvPr>
            <p:ph type="dt" sz="half" idx="15"/>
          </p:nvPr>
        </p:nvSpPr>
        <p:spPr/>
        <p:txBody>
          <a:bodyPr/>
          <a:lstStyle>
            <a:lvl1pPr>
              <a:defRPr>
                <a:latin typeface="Helvetica" panose="020B0604020202020204" pitchFamily="34" charset="0"/>
                <a:cs typeface="Helvetica" panose="020B0604020202020204" pitchFamily="34" charset="0"/>
              </a:defRPr>
            </a:lvl1pPr>
          </a:lstStyle>
          <a:p>
            <a:fld id="{4F5B7497-4C70-4BF2-BFC6-49ECBCD68171}" type="datetime1">
              <a:rPr lang="tr-TR" smtClean="0"/>
              <a:t>13.08.2020</a:t>
            </a:fld>
            <a:endParaRPr lang="tr-TR"/>
          </a:p>
        </p:txBody>
      </p:sp>
      <p:sp>
        <p:nvSpPr>
          <p:cNvPr id="13" name="Altbilgi Yer Tutucusu 12"/>
          <p:cNvSpPr>
            <a:spLocks noGrp="1"/>
          </p:cNvSpPr>
          <p:nvPr>
            <p:ph type="ftr" sz="quarter" idx="16"/>
          </p:nvPr>
        </p:nvSpPr>
        <p:spPr/>
        <p:txBody>
          <a:bodyPr/>
          <a:lstStyle/>
          <a:p>
            <a:endParaRPr lang="tr-TR" dirty="0"/>
          </a:p>
        </p:txBody>
      </p:sp>
      <p:sp>
        <p:nvSpPr>
          <p:cNvPr id="14" name="Slayt Numarası Yer Tutucusu 13"/>
          <p:cNvSpPr>
            <a:spLocks noGrp="1"/>
          </p:cNvSpPr>
          <p:nvPr>
            <p:ph type="sldNum" sz="quarter" idx="17"/>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15" name="Resim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
        <p:nvSpPr>
          <p:cNvPr id="19" name="Metin Yer Tutucusu 18"/>
          <p:cNvSpPr>
            <a:spLocks noGrp="1"/>
          </p:cNvSpPr>
          <p:nvPr>
            <p:ph type="body" sz="quarter" idx="18" hasCustomPrompt="1"/>
          </p:nvPr>
        </p:nvSpPr>
        <p:spPr>
          <a:xfrm>
            <a:off x="468313" y="285403"/>
            <a:ext cx="8207375" cy="720725"/>
          </a:xfrm>
          <a:prstGeom prst="rect">
            <a:avLst/>
          </a:prstGeom>
        </p:spPr>
        <p:txBody>
          <a:bodyPr/>
          <a:lstStyle>
            <a:lvl1pPr marL="0" indent="0">
              <a:buNone/>
              <a:defRPr sz="2400" b="0" i="1" baseline="0">
                <a:solidFill>
                  <a:srgbClr val="FFAB2F"/>
                </a:solidFill>
                <a:latin typeface="Helvetica" panose="020B0604020202020204" pitchFamily="34" charset="0"/>
                <a:cs typeface="Helvetica" panose="020B0604020202020204" pitchFamily="34" charset="0"/>
              </a:defRPr>
            </a:lvl1pPr>
            <a:lvl2pPr marL="457200" indent="0">
              <a:buNone/>
              <a:defRPr/>
            </a:lvl2pPr>
          </a:lstStyle>
          <a:p>
            <a:pPr lvl="0"/>
            <a:r>
              <a:rPr lang="tr-TR" dirty="0"/>
              <a:t>Slayt Başlığı Yazınız</a:t>
            </a:r>
          </a:p>
        </p:txBody>
      </p:sp>
    </p:spTree>
    <p:extLst>
      <p:ext uri="{BB962C8B-B14F-4D97-AF65-F5344CB8AC3E}">
        <p14:creationId xmlns:p14="http://schemas.microsoft.com/office/powerpoint/2010/main" val="341864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ki İçerik Slaytı">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196752"/>
            <a:ext cx="4038600" cy="4929411"/>
          </a:xfrm>
          <a:prstGeom prst="rect">
            <a:avLst/>
          </a:prstGeom>
        </p:spPr>
        <p:txBody>
          <a:bodyPr/>
          <a:lstStyle>
            <a:lvl1pPr marL="342900" indent="-342900">
              <a:buClr>
                <a:srgbClr val="FFAB2F"/>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18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p:txBody>
      </p:sp>
      <p:sp>
        <p:nvSpPr>
          <p:cNvPr id="4" name="İçerik Yer Tutucusu 3"/>
          <p:cNvSpPr>
            <a:spLocks noGrp="1"/>
          </p:cNvSpPr>
          <p:nvPr>
            <p:ph sz="half" idx="2"/>
          </p:nvPr>
        </p:nvSpPr>
        <p:spPr>
          <a:xfrm>
            <a:off x="4648200" y="1196752"/>
            <a:ext cx="4038600" cy="4929411"/>
          </a:xfrm>
          <a:prstGeom prst="rect">
            <a:avLst/>
          </a:prstGeom>
        </p:spPr>
        <p:txBody>
          <a:bodyPr/>
          <a:lstStyle>
            <a:lvl1pPr marL="342900" indent="-342900">
              <a:buClr>
                <a:srgbClr val="FFAB2F"/>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defRPr sz="20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p:txBody>
      </p:sp>
      <p:sp>
        <p:nvSpPr>
          <p:cNvPr id="5" name="Veri Yer Tutucusu 4"/>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918DEB12-0D5D-4494-A740-ED0A8F510BB4}" type="datetime1">
              <a:rPr lang="tr-TR" smtClean="0"/>
              <a:t>13.08.2020</a:t>
            </a:fld>
            <a:endParaRPr lang="tr-TR"/>
          </a:p>
        </p:txBody>
      </p:sp>
      <p:sp>
        <p:nvSpPr>
          <p:cNvPr id="6" name="Altbilgi Yer Tutucusu 5"/>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tr-TR"/>
          </a:p>
        </p:txBody>
      </p:sp>
      <p:sp>
        <p:nvSpPr>
          <p:cNvPr id="7" name="Slayt Numarası Yer Tutucusu 6"/>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4"/>
            <a:ext cx="9144000" cy="877824"/>
          </a:xfrm>
          <a:prstGeom prst="rect">
            <a:avLst/>
          </a:prstGeom>
        </p:spPr>
      </p:pic>
      <p:sp>
        <p:nvSpPr>
          <p:cNvPr id="9" name="Metin Yer Tutucusu 16"/>
          <p:cNvSpPr>
            <a:spLocks noGrp="1"/>
          </p:cNvSpPr>
          <p:nvPr>
            <p:ph type="body" sz="quarter" idx="18" hasCustomPrompt="1"/>
          </p:nvPr>
        </p:nvSpPr>
        <p:spPr>
          <a:xfrm>
            <a:off x="468313" y="260350"/>
            <a:ext cx="7272337" cy="504825"/>
          </a:xfrm>
          <a:prstGeom prst="rect">
            <a:avLst/>
          </a:prstGeom>
        </p:spPr>
        <p:txBody>
          <a:bodyPr/>
          <a:lstStyle>
            <a:lvl1pPr marL="0" indent="0">
              <a:buNone/>
              <a:defRPr sz="2400" i="1" baseline="0">
                <a:solidFill>
                  <a:srgbClr val="FFAB2F"/>
                </a:solidFill>
                <a:latin typeface="Helvetica" panose="020B0604020202020204" pitchFamily="34" charset="0"/>
                <a:cs typeface="Helvetica" panose="020B0604020202020204" pitchFamily="34" charset="0"/>
              </a:defRPr>
            </a:lvl1pPr>
          </a:lstStyle>
          <a:p>
            <a:pPr lvl="0"/>
            <a:r>
              <a:rPr lang="tr-TR" dirty="0">
                <a:latin typeface="Helvetica" panose="020B0604020202020204" pitchFamily="34" charset="0"/>
                <a:cs typeface="Helvetica" panose="020B0604020202020204" pitchFamily="34" charset="0"/>
              </a:rPr>
              <a:t>Slayt Başlığı Yazınız</a:t>
            </a:r>
            <a:endParaRPr lang="tr-TR" dirty="0"/>
          </a:p>
        </p:txBody>
      </p:sp>
      <p:pic>
        <p:nvPicPr>
          <p:cNvPr id="10" name="Resim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Tree>
    <p:extLst>
      <p:ext uri="{BB962C8B-B14F-4D97-AF65-F5344CB8AC3E}">
        <p14:creationId xmlns:p14="http://schemas.microsoft.com/office/powerpoint/2010/main" val="398783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Karşılaştırma Slaytı">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57200" y="1196753"/>
            <a:ext cx="4040188" cy="648072"/>
          </a:xfrm>
          <a:prstGeom prst="rect">
            <a:avLst/>
          </a:prstGeom>
        </p:spPr>
        <p:txBody>
          <a:bodyPr anchor="b"/>
          <a:lstStyle>
            <a:lvl1pPr marL="0" indent="0">
              <a:buNone/>
              <a:defRPr sz="2000" b="0">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916832"/>
            <a:ext cx="4040188" cy="4209331"/>
          </a:xfrm>
          <a:prstGeom prst="rect">
            <a:avLst/>
          </a:prstGeom>
        </p:spPr>
        <p:txBody>
          <a:bodyPr/>
          <a:lstStyle>
            <a:lvl1pPr marL="342900" indent="-342900">
              <a:buClr>
                <a:srgbClr val="FFAB2F"/>
              </a:buClr>
              <a:buFont typeface="Wingdings" panose="05000000000000000000" pitchFamily="2" charset="2"/>
              <a:buChar char="§"/>
              <a:defRPr sz="1800">
                <a:latin typeface="Helvetica" panose="020B0604020202020204" pitchFamily="34" charset="0"/>
                <a:cs typeface="Helvetica" panose="020B0604020202020204" pitchFamily="34" charset="0"/>
              </a:defRPr>
            </a:lvl1pPr>
            <a:lvl2pPr>
              <a:defRPr sz="16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400">
                <a:latin typeface="Helvetica" panose="020B0604020202020204" pitchFamily="34" charset="0"/>
                <a:cs typeface="Helvetica" panose="020B0604020202020204" pitchFamily="34" charset="0"/>
              </a:defRPr>
            </a:lvl4pPr>
            <a:lvl5pPr>
              <a:defRPr sz="1400">
                <a:latin typeface="Helvetica" panose="020B0604020202020204" pitchFamily="34" charset="0"/>
                <a:cs typeface="Helvetica" panose="020B0604020202020204" pitchFamily="34" charset="0"/>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p:txBody>
      </p:sp>
      <p:sp>
        <p:nvSpPr>
          <p:cNvPr id="5" name="Metin Yer Tutucusu 4"/>
          <p:cNvSpPr>
            <a:spLocks noGrp="1"/>
          </p:cNvSpPr>
          <p:nvPr>
            <p:ph type="body" sz="quarter" idx="3"/>
          </p:nvPr>
        </p:nvSpPr>
        <p:spPr>
          <a:xfrm>
            <a:off x="4645025" y="1196753"/>
            <a:ext cx="4041775" cy="648072"/>
          </a:xfrm>
          <a:prstGeom prst="rect">
            <a:avLst/>
          </a:prstGeom>
        </p:spPr>
        <p:txBody>
          <a:bodyPr anchor="b"/>
          <a:lstStyle>
            <a:lvl1pPr marL="0" indent="0">
              <a:buNone/>
              <a:defRPr sz="2000" b="0">
                <a:latin typeface="Helvetica" panose="020B0604020202020204" pitchFamily="34" charset="0"/>
                <a:cs typeface="Helvetica"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1916832"/>
            <a:ext cx="4041775" cy="4209331"/>
          </a:xfrm>
          <a:prstGeom prst="rect">
            <a:avLst/>
          </a:prstGeom>
        </p:spPr>
        <p:txBody>
          <a:bodyPr/>
          <a:lstStyle>
            <a:lvl1pPr marL="342900" indent="-342900">
              <a:buClr>
                <a:srgbClr val="FFAB2F"/>
              </a:buClr>
              <a:buFont typeface="Wingdings" panose="05000000000000000000" pitchFamily="2" charset="2"/>
              <a:buChar char="§"/>
              <a:defRPr sz="1800">
                <a:latin typeface="Helvetica" panose="020B0604020202020204" pitchFamily="34" charset="0"/>
                <a:cs typeface="Helvetica" panose="020B0604020202020204" pitchFamily="34" charset="0"/>
              </a:defRPr>
            </a:lvl1pPr>
            <a:lvl2pPr>
              <a:defRPr sz="1600">
                <a:latin typeface="Helvetica" panose="020B0604020202020204" pitchFamily="34" charset="0"/>
                <a:cs typeface="Helvetica" panose="020B0604020202020204" pitchFamily="34" charset="0"/>
              </a:defRPr>
            </a:lvl2pPr>
            <a:lvl3pPr>
              <a:defRPr sz="1600">
                <a:latin typeface="Helvetica" panose="020B0604020202020204" pitchFamily="34" charset="0"/>
                <a:cs typeface="Helvetica" panose="020B0604020202020204" pitchFamily="34" charset="0"/>
              </a:defRPr>
            </a:lvl3pPr>
            <a:lvl4pPr>
              <a:defRPr sz="1400">
                <a:latin typeface="Helvetica" panose="020B0604020202020204" pitchFamily="34" charset="0"/>
                <a:cs typeface="Helvetica" panose="020B0604020202020204" pitchFamily="34" charset="0"/>
              </a:defRPr>
            </a:lvl4pPr>
            <a:lvl5pPr>
              <a:defRPr sz="1400">
                <a:latin typeface="Helvetica" panose="020B0604020202020204" pitchFamily="34" charset="0"/>
                <a:cs typeface="Helvetica" panose="020B0604020202020204" pitchFamily="34" charset="0"/>
              </a:defRPr>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p:txBody>
      </p:sp>
      <p:sp>
        <p:nvSpPr>
          <p:cNvPr id="7" name="Veri Yer Tutucusu 6"/>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25A65F49-47C5-43F7-9DBA-EE196F81B35A}" type="datetime1">
              <a:rPr lang="tr-TR" smtClean="0"/>
              <a:t>13.08.2020</a:t>
            </a:fld>
            <a:endParaRPr lang="tr-TR"/>
          </a:p>
        </p:txBody>
      </p:sp>
      <p:sp>
        <p:nvSpPr>
          <p:cNvPr id="8" name="Altbilgi Yer Tutucusu 7"/>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tr-TR"/>
          </a:p>
        </p:txBody>
      </p:sp>
      <p:sp>
        <p:nvSpPr>
          <p:cNvPr id="9" name="Slayt Numarası Yer Tutucusu 8"/>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10" name="Resim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84"/>
            <a:ext cx="9144000" cy="877824"/>
          </a:xfrm>
          <a:prstGeom prst="rect">
            <a:avLst/>
          </a:prstGeom>
        </p:spPr>
      </p:pic>
      <p:sp>
        <p:nvSpPr>
          <p:cNvPr id="11" name="Metin Yer Tutucusu 16"/>
          <p:cNvSpPr>
            <a:spLocks noGrp="1"/>
          </p:cNvSpPr>
          <p:nvPr>
            <p:ph type="body" sz="quarter" idx="18" hasCustomPrompt="1"/>
          </p:nvPr>
        </p:nvSpPr>
        <p:spPr>
          <a:xfrm>
            <a:off x="468313" y="260350"/>
            <a:ext cx="7272337" cy="504825"/>
          </a:xfrm>
          <a:prstGeom prst="rect">
            <a:avLst/>
          </a:prstGeom>
        </p:spPr>
        <p:txBody>
          <a:bodyPr/>
          <a:lstStyle>
            <a:lvl1pPr marL="0" indent="0">
              <a:buNone/>
              <a:defRPr sz="2400" i="1" baseline="0">
                <a:solidFill>
                  <a:srgbClr val="FFAB2F"/>
                </a:solidFill>
                <a:latin typeface="Helvetica" panose="020B0604020202020204" pitchFamily="34" charset="0"/>
                <a:cs typeface="Helvetica" panose="020B0604020202020204" pitchFamily="34" charset="0"/>
              </a:defRPr>
            </a:lvl1pPr>
          </a:lstStyle>
          <a:p>
            <a:pPr lvl="0"/>
            <a:r>
              <a:rPr lang="tr-TR" dirty="0">
                <a:latin typeface="Helvetica" panose="020B0604020202020204" pitchFamily="34" charset="0"/>
                <a:cs typeface="Helvetica" panose="020B0604020202020204" pitchFamily="34" charset="0"/>
              </a:rPr>
              <a:t>Slayt Başlığı Yazınız</a:t>
            </a:r>
            <a:endParaRPr lang="tr-TR" dirty="0"/>
          </a:p>
        </p:txBody>
      </p:sp>
      <p:pic>
        <p:nvPicPr>
          <p:cNvPr id="12" name="Resim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Tree>
    <p:extLst>
      <p:ext uri="{BB962C8B-B14F-4D97-AF65-F5344CB8AC3E}">
        <p14:creationId xmlns:p14="http://schemas.microsoft.com/office/powerpoint/2010/main" val="400003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alnız Resim İçeren Slaytlar için">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5637EC86-9304-470D-9D8F-98A075E70E2E}" type="datetime1">
              <a:rPr lang="tr-TR" smtClean="0"/>
              <a:t>13.08.2020</a:t>
            </a:fld>
            <a:endParaRPr lang="tr-TR"/>
          </a:p>
        </p:txBody>
      </p:sp>
      <p:sp>
        <p:nvSpPr>
          <p:cNvPr id="5" name="Altbilgi Yer Tutucusu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tr-TR"/>
          </a:p>
        </p:txBody>
      </p:sp>
      <p:sp>
        <p:nvSpPr>
          <p:cNvPr id="6" name="Slayt Numarası Yer Tutucusu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Tree>
    <p:extLst>
      <p:ext uri="{BB962C8B-B14F-4D97-AF65-F5344CB8AC3E}">
        <p14:creationId xmlns:p14="http://schemas.microsoft.com/office/powerpoint/2010/main" val="342700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ze Ulaşın (Kapanış Slaytı)">
    <p:spTree>
      <p:nvGrpSpPr>
        <p:cNvPr id="1" name=""/>
        <p:cNvGrpSpPr/>
        <p:nvPr/>
      </p:nvGrpSpPr>
      <p:grpSpPr>
        <a:xfrm>
          <a:off x="0" y="0"/>
          <a:ext cx="0" cy="0"/>
          <a:chOff x="0" y="0"/>
          <a:chExt cx="0" cy="0"/>
        </a:xfrm>
      </p:grpSpPr>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3002"/>
          </a:xfrm>
          <a:prstGeom prst="rect">
            <a:avLst/>
          </a:prstGeom>
        </p:spPr>
      </p:pic>
      <p:sp>
        <p:nvSpPr>
          <p:cNvPr id="3" name="Veri Yer Tutucusu 2"/>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866DCE1D-8A1F-4F16-8917-5B72854C9FA9}" type="datetime1">
              <a:rPr lang="tr-TR" smtClean="0"/>
              <a:pPr/>
              <a:t>13.08.2020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pic>
        <p:nvPicPr>
          <p:cNvPr id="6" name="Resim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7864" y="6436191"/>
            <a:ext cx="2448272" cy="233169"/>
          </a:xfrm>
          <a:prstGeom prst="rect">
            <a:avLst/>
          </a:prstGeom>
        </p:spPr>
      </p:pic>
    </p:spTree>
    <p:extLst>
      <p:ext uri="{BB962C8B-B14F-4D97-AF65-F5344CB8AC3E}">
        <p14:creationId xmlns:p14="http://schemas.microsoft.com/office/powerpoint/2010/main" val="76828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ölüm Başlık Slayt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8" y="10244"/>
            <a:ext cx="9144000" cy="6875140"/>
          </a:xfrm>
          <a:prstGeom prst="rect">
            <a:avLst/>
          </a:prstGeom>
        </p:spPr>
      </p:pic>
      <p:sp>
        <p:nvSpPr>
          <p:cNvPr id="3" name="Veri Yer Tutucusu 2"/>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16545814-3446-4195-BC05-F56330560C3B}" type="datetime1">
              <a:rPr lang="tr-TR" smtClean="0"/>
              <a:t>13.08.2020</a:t>
            </a:fld>
            <a:endParaRPr lang="tr-TR"/>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sp>
        <p:nvSpPr>
          <p:cNvPr id="9" name="Metin Yer Tutucusu 14"/>
          <p:cNvSpPr>
            <a:spLocks noGrp="1"/>
          </p:cNvSpPr>
          <p:nvPr>
            <p:ph type="body" sz="quarter" idx="13" hasCustomPrompt="1"/>
          </p:nvPr>
        </p:nvSpPr>
        <p:spPr>
          <a:xfrm>
            <a:off x="179958" y="3935016"/>
            <a:ext cx="7776418" cy="646112"/>
          </a:xfrm>
          <a:prstGeom prst="rect">
            <a:avLst/>
          </a:prstGeom>
        </p:spPr>
        <p:txBody>
          <a:bodyPr>
            <a:normAutofit/>
          </a:bodyPr>
          <a:lstStyle>
            <a:lvl1pPr marL="0" indent="0" algn="r">
              <a:buNone/>
              <a:defRPr sz="2800" b="1" i="1" baseline="0">
                <a:solidFill>
                  <a:srgbClr val="FFAB2F"/>
                </a:solidFill>
                <a:latin typeface="Helvetica" panose="020B0604020202020204" pitchFamily="34" charset="0"/>
                <a:cs typeface="Helvetica" panose="020B0604020202020204" pitchFamily="34" charset="0"/>
              </a:defRPr>
            </a:lvl1pPr>
          </a:lstStyle>
          <a:p>
            <a:pPr lvl="0"/>
            <a:r>
              <a:rPr lang="tr-TR" dirty="0"/>
              <a:t>Bölüm Başlığı Yazınız</a:t>
            </a: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7624" y="6436191"/>
            <a:ext cx="2348751" cy="233169"/>
          </a:xfrm>
          <a:prstGeom prst="rect">
            <a:avLst/>
          </a:prstGeom>
        </p:spPr>
      </p:pic>
    </p:spTree>
    <p:extLst>
      <p:ext uri="{BB962C8B-B14F-4D97-AF65-F5344CB8AC3E}">
        <p14:creationId xmlns:p14="http://schemas.microsoft.com/office/powerpoint/2010/main" val="161567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8" y="10244"/>
            <a:ext cx="9144000" cy="6875140"/>
          </a:xfrm>
          <a:prstGeom prst="rect">
            <a:avLst/>
          </a:prstGeom>
        </p:spPr>
      </p:pic>
      <p:sp>
        <p:nvSpPr>
          <p:cNvPr id="3" name="Veri Yer Tutucusu 2"/>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16545814-3446-4195-BC05-F56330560C3B}" type="datetime1">
              <a:rPr lang="tr-TR" smtClean="0"/>
              <a:t>13.08.2020</a:t>
            </a:fld>
            <a:endParaRPr lang="tr-TR"/>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a:p>
        </p:txBody>
      </p:sp>
      <p:sp>
        <p:nvSpPr>
          <p:cNvPr id="9" name="Metin Yer Tutucusu 14"/>
          <p:cNvSpPr>
            <a:spLocks noGrp="1"/>
          </p:cNvSpPr>
          <p:nvPr>
            <p:ph type="body" sz="quarter" idx="13" hasCustomPrompt="1"/>
          </p:nvPr>
        </p:nvSpPr>
        <p:spPr>
          <a:xfrm>
            <a:off x="179958" y="3935016"/>
            <a:ext cx="7776418" cy="646112"/>
          </a:xfrm>
          <a:prstGeom prst="rect">
            <a:avLst/>
          </a:prstGeom>
        </p:spPr>
        <p:txBody>
          <a:bodyPr>
            <a:normAutofit/>
          </a:bodyPr>
          <a:lstStyle>
            <a:lvl1pPr marL="0" indent="0" algn="r">
              <a:buNone/>
              <a:defRPr sz="2800" b="1" i="1" baseline="0">
                <a:solidFill>
                  <a:srgbClr val="FFAB2F"/>
                </a:solidFill>
                <a:latin typeface="Helvetica" panose="020B0604020202020204" pitchFamily="34" charset="0"/>
                <a:cs typeface="Helvetica" panose="020B0604020202020204" pitchFamily="34" charset="0"/>
              </a:defRPr>
            </a:lvl1pPr>
          </a:lstStyle>
          <a:p>
            <a:pPr lvl="0"/>
            <a:r>
              <a:rPr lang="tr-TR" dirty="0"/>
              <a:t>Bölüm Başlığı Yazınız</a:t>
            </a: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7624" y="6436191"/>
            <a:ext cx="2348751" cy="233169"/>
          </a:xfrm>
          <a:prstGeom prst="rect">
            <a:avLst/>
          </a:prstGeom>
        </p:spPr>
      </p:pic>
    </p:spTree>
    <p:extLst>
      <p:ext uri="{BB962C8B-B14F-4D97-AF65-F5344CB8AC3E}">
        <p14:creationId xmlns:p14="http://schemas.microsoft.com/office/powerpoint/2010/main" val="174439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DCE1D-8A1F-4F16-8917-5B72854C9FA9}" type="datetime1">
              <a:rPr lang="tr-TR" smtClean="0"/>
              <a:t>13.08.2020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2198E-22F6-4CB8-A605-079F15B3062E}" type="slidenum">
              <a:rPr lang="tr-TR" smtClean="0"/>
              <a:t>‹#›</a:t>
            </a:fld>
            <a:endParaRPr lang="tr-TR"/>
          </a:p>
        </p:txBody>
      </p:sp>
    </p:spTree>
    <p:extLst>
      <p:ext uri="{BB962C8B-B14F-4D97-AF65-F5344CB8AC3E}">
        <p14:creationId xmlns:p14="http://schemas.microsoft.com/office/powerpoint/2010/main" val="2328303565"/>
      </p:ext>
    </p:extLst>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651" r:id="rId5"/>
    <p:sldLayoutId id="2147483719" r:id="rId6"/>
    <p:sldLayoutId id="2147483720" r:id="rId7"/>
    <p:sldLayoutId id="2147483721" r:id="rId8"/>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EK%202%20-%20Zeyilname%20Talep%20Formu.doc" TargetMode="External"/><Relationship Id="rId2" Type="http://schemas.openxmlformats.org/officeDocument/2006/relationships/hyperlink" Target="EK%201-%20Bildirim%20Mektubu.doc"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Autofit/>
          </a:bodyPr>
          <a:lstStyle/>
          <a:p>
            <a:r>
              <a:rPr lang="tr-TR" sz="2800" dirty="0">
                <a:latin typeface="Tahoma" panose="020B0604030504040204" pitchFamily="34" charset="0"/>
                <a:ea typeface="Tahoma" panose="020B0604030504040204" pitchFamily="34" charset="0"/>
                <a:cs typeface="Tahoma" panose="020B0604030504040204" pitchFamily="34" charset="0"/>
              </a:rPr>
              <a:t>………… Mali Destek Programı</a:t>
            </a:r>
          </a:p>
          <a:p>
            <a:r>
              <a:rPr lang="tr-TR" sz="2800" dirty="0">
                <a:latin typeface="Tahoma" panose="020B0604030504040204" pitchFamily="34" charset="0"/>
                <a:ea typeface="Tahoma" panose="020B0604030504040204" pitchFamily="34" charset="0"/>
                <a:cs typeface="Tahoma" panose="020B0604030504040204" pitchFamily="34" charset="0"/>
              </a:rPr>
              <a:t>Başlangıç Toplantısı</a:t>
            </a:r>
          </a:p>
        </p:txBody>
      </p:sp>
      <p:sp>
        <p:nvSpPr>
          <p:cNvPr id="3" name="Metin Yer Tutucusu 2"/>
          <p:cNvSpPr>
            <a:spLocks noGrp="1"/>
          </p:cNvSpPr>
          <p:nvPr>
            <p:ph type="body" sz="quarter" idx="11"/>
          </p:nvPr>
        </p:nvSpPr>
        <p:spPr>
          <a:xfrm>
            <a:off x="179512" y="4223048"/>
            <a:ext cx="7776418" cy="430088"/>
          </a:xfrm>
        </p:spPr>
        <p:txBody>
          <a:bodyPr>
            <a:normAutofit lnSpcReduction="10000"/>
          </a:bodyPr>
          <a:lstStyle/>
          <a:p>
            <a:r>
              <a:rPr lang="tr-TR" dirty="0">
                <a:latin typeface="Tahoma" panose="020B0604030504040204" pitchFamily="34" charset="0"/>
                <a:ea typeface="Tahoma" panose="020B0604030504040204" pitchFamily="34" charset="0"/>
                <a:cs typeface="Tahoma" panose="020B0604030504040204" pitchFamily="34" charset="0"/>
              </a:rPr>
              <a:t>Kastamonu-Sinop-Çankırı</a:t>
            </a:r>
          </a:p>
        </p:txBody>
      </p:sp>
      <p:sp>
        <p:nvSpPr>
          <p:cNvPr id="4" name="Metin Yer Tutucusu 3"/>
          <p:cNvSpPr>
            <a:spLocks noGrp="1"/>
          </p:cNvSpPr>
          <p:nvPr>
            <p:ph type="body" sz="quarter" idx="12"/>
          </p:nvPr>
        </p:nvSpPr>
        <p:spPr>
          <a:xfrm>
            <a:off x="179512" y="4655096"/>
            <a:ext cx="7776418" cy="430088"/>
          </a:xfrm>
        </p:spPr>
        <p:txBody>
          <a:bodyPr>
            <a:normAutofit lnSpcReduction="10000"/>
          </a:bodyPr>
          <a:lstStyle/>
          <a:p>
            <a:r>
              <a:rPr lang="tr-TR" dirty="0">
                <a:latin typeface="Tahoma" panose="020B0604030504040204" pitchFamily="34" charset="0"/>
                <a:ea typeface="Tahoma" panose="020B0604030504040204" pitchFamily="34" charset="0"/>
                <a:cs typeface="Tahoma" panose="020B0604030504040204" pitchFamily="34" charset="0"/>
              </a:rPr>
              <a:t>20….</a:t>
            </a:r>
          </a:p>
        </p:txBody>
      </p:sp>
    </p:spTree>
    <p:extLst>
      <p:ext uri="{BB962C8B-B14F-4D97-AF65-F5344CB8AC3E}">
        <p14:creationId xmlns:p14="http://schemas.microsoft.com/office/powerpoint/2010/main" val="321682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10</a:t>
            </a:fld>
            <a:endParaRPr lang="tr-TR" dirty="0"/>
          </a:p>
        </p:txBody>
      </p:sp>
      <p:sp>
        <p:nvSpPr>
          <p:cNvPr id="8" name="Metin Yer Tutucusu 7"/>
          <p:cNvSpPr>
            <a:spLocks noGrp="1"/>
          </p:cNvSpPr>
          <p:nvPr>
            <p:ph type="body" sz="quarter" idx="18"/>
          </p:nvPr>
        </p:nvSpPr>
        <p:spPr/>
        <p:txBody>
          <a:bodyPr/>
          <a:lstStyle/>
          <a:p>
            <a:r>
              <a:rPr lang="en-US" dirty="0" err="1"/>
              <a:t>Küçük</a:t>
            </a:r>
            <a:r>
              <a:rPr lang="en-US" dirty="0"/>
              <a:t> </a:t>
            </a:r>
            <a:r>
              <a:rPr lang="en-US" dirty="0" err="1"/>
              <a:t>Değişiklikler</a:t>
            </a:r>
            <a:r>
              <a:rPr lang="en-US" dirty="0"/>
              <a:t> </a:t>
            </a:r>
            <a:r>
              <a:rPr lang="en-US" dirty="0" err="1"/>
              <a:t>için</a:t>
            </a:r>
            <a:r>
              <a:rPr lang="en-US" dirty="0"/>
              <a:t> </a:t>
            </a:r>
            <a:r>
              <a:rPr lang="en-US" dirty="0" err="1"/>
              <a:t>Bildirim</a:t>
            </a:r>
            <a:r>
              <a:rPr lang="en-US" dirty="0"/>
              <a:t> </a:t>
            </a:r>
            <a:r>
              <a:rPr lang="en-US" dirty="0" err="1"/>
              <a:t>Mektubu</a:t>
            </a:r>
            <a:endParaRPr lang="en-US" dirty="0"/>
          </a:p>
          <a:p>
            <a:endParaRPr lang="en-US" dirty="0"/>
          </a:p>
        </p:txBody>
      </p:sp>
      <p:sp>
        <p:nvSpPr>
          <p:cNvPr id="9" name="2 İçerik Yer Tutucusu"/>
          <p:cNvSpPr>
            <a:spLocks noGrp="1"/>
          </p:cNvSpPr>
          <p:nvPr>
            <p:ph idx="1"/>
          </p:nvPr>
        </p:nvSpPr>
        <p:spPr bwMode="auto">
          <a:xfrm>
            <a:off x="457200" y="1700213"/>
            <a:ext cx="8578850" cy="4465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tr-TR" b="1" dirty="0"/>
              <a:t>!!!</a:t>
            </a:r>
            <a:r>
              <a:rPr lang="tr-TR" dirty="0"/>
              <a:t>     Ajans, bildirim mektubunun kurallara uygunluğunu denetler ve uygun olmayan bildirimleri reddedebilir.</a:t>
            </a:r>
          </a:p>
          <a:p>
            <a:pPr>
              <a:buFontTx/>
              <a:buNone/>
            </a:pPr>
            <a:endParaRPr lang="tr-TR" b="1" dirty="0"/>
          </a:p>
          <a:p>
            <a:pPr>
              <a:buFontTx/>
              <a:buNone/>
            </a:pPr>
            <a:r>
              <a:rPr lang="tr-TR" b="1" dirty="0"/>
              <a:t>!!!    </a:t>
            </a:r>
            <a:r>
              <a:rPr lang="tr-TR" dirty="0"/>
              <a:t> Eğer değişiklikler projenin mali istikrarını ve hesap verebilirliğini veya proje amacını tehdit ediyorsa, Ajans; faaliyetler, bütçe, banka hesabı ve denetçi gibi unsurlardaki küçük değişiklikleri onaylamayabilir.</a:t>
            </a:r>
          </a:p>
          <a:p>
            <a:pPr>
              <a:buFontTx/>
              <a:buNone/>
            </a:pPr>
            <a:endParaRPr lang="tr-TR" b="1" dirty="0"/>
          </a:p>
          <a:p>
            <a:pPr>
              <a:buFontTx/>
              <a:buNone/>
            </a:pPr>
            <a:r>
              <a:rPr lang="tr-TR" b="1" dirty="0"/>
              <a:t>!!!    </a:t>
            </a:r>
            <a:r>
              <a:rPr lang="tr-TR" dirty="0"/>
              <a:t> Bu durumda Ajans yararlanıcıya yazılı bir bildirim gönderir.</a:t>
            </a:r>
          </a:p>
        </p:txBody>
      </p:sp>
    </p:spTree>
    <p:extLst>
      <p:ext uri="{BB962C8B-B14F-4D97-AF65-F5344CB8AC3E}">
        <p14:creationId xmlns:p14="http://schemas.microsoft.com/office/powerpoint/2010/main" val="5006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11</a:t>
            </a:fld>
            <a:endParaRPr lang="tr-TR"/>
          </a:p>
        </p:txBody>
      </p:sp>
      <p:sp>
        <p:nvSpPr>
          <p:cNvPr id="8" name="Metin Yer Tutucusu 7"/>
          <p:cNvSpPr>
            <a:spLocks noGrp="1"/>
          </p:cNvSpPr>
          <p:nvPr>
            <p:ph type="body" sz="quarter" idx="18"/>
          </p:nvPr>
        </p:nvSpPr>
        <p:spPr/>
        <p:txBody>
          <a:bodyPr/>
          <a:lstStyle/>
          <a:p>
            <a:r>
              <a:rPr lang="en-US" dirty="0" err="1"/>
              <a:t>Sözleşme</a:t>
            </a:r>
            <a:r>
              <a:rPr lang="en-US" dirty="0"/>
              <a:t> </a:t>
            </a:r>
            <a:r>
              <a:rPr lang="en-US" dirty="0" err="1"/>
              <a:t>Değişiklikleri</a:t>
            </a:r>
            <a:r>
              <a:rPr lang="en-US" dirty="0"/>
              <a:t> </a:t>
            </a:r>
            <a:r>
              <a:rPr lang="en-US" dirty="0" err="1"/>
              <a:t>için</a:t>
            </a:r>
            <a:r>
              <a:rPr lang="en-US" dirty="0"/>
              <a:t> </a:t>
            </a:r>
            <a:r>
              <a:rPr lang="en-US" dirty="0" err="1"/>
              <a:t>Zeyilname</a:t>
            </a:r>
            <a:endParaRPr lang="en-US" dirty="0"/>
          </a:p>
        </p:txBody>
      </p:sp>
      <p:sp>
        <p:nvSpPr>
          <p:cNvPr id="10" name="2 İçerik Yer Tutucusu"/>
          <p:cNvSpPr>
            <a:spLocks noGrp="1"/>
          </p:cNvSpPr>
          <p:nvPr>
            <p:ph idx="1"/>
          </p:nvPr>
        </p:nvSpPr>
        <p:spPr bwMode="auto">
          <a:xfrm>
            <a:off x="0" y="1124744"/>
            <a:ext cx="9144000" cy="50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812800" indent="-368300">
              <a:lnSpc>
                <a:spcPct val="150000"/>
              </a:lnSpc>
              <a:buFont typeface="Wingdings" panose="05000000000000000000" pitchFamily="2" charset="2"/>
              <a:buChar char="§"/>
            </a:pPr>
            <a:r>
              <a:rPr lang="tr-TR" dirty="0"/>
              <a:t>Ajansın ön onayı gereken temel değişikliklerdir.</a:t>
            </a:r>
          </a:p>
          <a:p>
            <a:pPr marL="812800" indent="-368300">
              <a:lnSpc>
                <a:spcPct val="150000"/>
              </a:lnSpc>
              <a:buFont typeface="Wingdings" panose="05000000000000000000" pitchFamily="2" charset="2"/>
              <a:buChar char="§"/>
            </a:pPr>
            <a:r>
              <a:rPr lang="tr-TR" dirty="0"/>
              <a:t>Geriye dönük gerçekleşen faaliyetleri kapsayamaz.</a:t>
            </a:r>
          </a:p>
          <a:p>
            <a:pPr marL="812800" indent="-368300">
              <a:lnSpc>
                <a:spcPct val="150000"/>
              </a:lnSpc>
              <a:buFont typeface="Wingdings" panose="05000000000000000000" pitchFamily="2" charset="2"/>
              <a:buChar char="§"/>
            </a:pPr>
            <a:r>
              <a:rPr lang="tr-TR" dirty="0"/>
              <a:t>Sözleşmedeki temel değişiklikler, zeyilnamenin Ajans ve yararlanıcı tarafından imzalanmasından önce uygulanamaz.</a:t>
            </a:r>
          </a:p>
          <a:p>
            <a:pPr marL="812800" indent="-368300">
              <a:lnSpc>
                <a:spcPct val="150000"/>
              </a:lnSpc>
              <a:buFont typeface="Wingdings" panose="05000000000000000000" pitchFamily="2" charset="2"/>
              <a:buChar char="§"/>
            </a:pPr>
            <a:r>
              <a:rPr lang="tr-TR" dirty="0"/>
              <a:t>Bütçeye yeni bir kaleminin eklenmesi ya da mevcut kalemin çıkarılması, </a:t>
            </a:r>
          </a:p>
          <a:p>
            <a:pPr marL="812800" indent="-368300">
              <a:lnSpc>
                <a:spcPct val="150000"/>
              </a:lnSpc>
              <a:buFont typeface="Wingdings" panose="05000000000000000000" pitchFamily="2" charset="2"/>
              <a:buChar char="§"/>
            </a:pPr>
            <a:r>
              <a:rPr lang="tr-TR" dirty="0"/>
              <a:t>Yararlanıcının isim ya da hukuki statüsünün değişmesi, </a:t>
            </a:r>
          </a:p>
          <a:p>
            <a:pPr marL="812800" indent="-368300">
              <a:lnSpc>
                <a:spcPct val="150000"/>
              </a:lnSpc>
              <a:buFont typeface="Wingdings" panose="05000000000000000000" pitchFamily="2" charset="2"/>
              <a:buChar char="§"/>
            </a:pPr>
            <a:r>
              <a:rPr lang="tr-TR" dirty="0"/>
              <a:t>Proje ortaklarının ve/veya iştirakçilerinin çekilmesi ya da eklenmesi, </a:t>
            </a:r>
          </a:p>
          <a:p>
            <a:pPr marL="812800" indent="-368300">
              <a:lnSpc>
                <a:spcPct val="150000"/>
              </a:lnSpc>
              <a:buFont typeface="Wingdings" panose="05000000000000000000" pitchFamily="2" charset="2"/>
              <a:buChar char="§"/>
            </a:pPr>
            <a:r>
              <a:rPr lang="tr-TR" dirty="0"/>
              <a:t>Yargı süreci ve mücbir hallerde sözleşme süresinin uzatılması, </a:t>
            </a:r>
          </a:p>
          <a:p>
            <a:pPr marL="444500">
              <a:lnSpc>
                <a:spcPct val="150000"/>
              </a:lnSpc>
            </a:pPr>
            <a:endParaRPr lang="tr-TR" dirty="0"/>
          </a:p>
          <a:p>
            <a:pPr marL="444500">
              <a:lnSpc>
                <a:spcPct val="150000"/>
              </a:lnSpc>
            </a:pPr>
            <a:r>
              <a:rPr lang="tr-TR" dirty="0"/>
              <a:t>Durumlarında zeyilname hazırlanabilir.</a:t>
            </a:r>
          </a:p>
          <a:p>
            <a:pPr marL="812800" indent="-368300">
              <a:lnSpc>
                <a:spcPct val="150000"/>
              </a:lnSpc>
              <a:buBlip>
                <a:blip r:embed="rId2"/>
              </a:buBlip>
            </a:pPr>
            <a:endParaRPr lang="tr-TR" dirty="0"/>
          </a:p>
          <a:p>
            <a:pPr marL="812800" indent="-368300">
              <a:lnSpc>
                <a:spcPct val="150000"/>
              </a:lnSpc>
              <a:buBlip>
                <a:blip r:embed="rId2"/>
              </a:buBlip>
            </a:pPr>
            <a:endParaRPr lang="tr-TR" dirty="0"/>
          </a:p>
        </p:txBody>
      </p:sp>
    </p:spTree>
    <p:extLst>
      <p:ext uri="{BB962C8B-B14F-4D97-AF65-F5344CB8AC3E}">
        <p14:creationId xmlns:p14="http://schemas.microsoft.com/office/powerpoint/2010/main" val="311998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blinds(horizontal)">
                                      <p:cBhvr>
                                        <p:cTn id="4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12</a:t>
            </a:fld>
            <a:endParaRPr lang="tr-TR"/>
          </a:p>
        </p:txBody>
      </p:sp>
      <p:sp>
        <p:nvSpPr>
          <p:cNvPr id="8" name="Metin Yer Tutucusu 7"/>
          <p:cNvSpPr>
            <a:spLocks noGrp="1"/>
          </p:cNvSpPr>
          <p:nvPr>
            <p:ph type="body" sz="quarter" idx="18"/>
          </p:nvPr>
        </p:nvSpPr>
        <p:spPr/>
        <p:txBody>
          <a:bodyPr/>
          <a:lstStyle/>
          <a:p>
            <a:r>
              <a:rPr lang="en-US" dirty="0" err="1"/>
              <a:t>Sözleşme</a:t>
            </a:r>
            <a:r>
              <a:rPr lang="en-US" dirty="0"/>
              <a:t> </a:t>
            </a:r>
            <a:r>
              <a:rPr lang="en-US" dirty="0" err="1"/>
              <a:t>Değişiklikleri</a:t>
            </a:r>
            <a:r>
              <a:rPr lang="en-US" dirty="0"/>
              <a:t> </a:t>
            </a:r>
            <a:r>
              <a:rPr lang="en-US" dirty="0" err="1"/>
              <a:t>için</a:t>
            </a:r>
            <a:r>
              <a:rPr lang="en-US" dirty="0"/>
              <a:t> </a:t>
            </a:r>
            <a:r>
              <a:rPr lang="en-US" dirty="0" err="1"/>
              <a:t>Zeyilname</a:t>
            </a:r>
            <a:endParaRPr lang="en-US" dirty="0"/>
          </a:p>
          <a:p>
            <a:endParaRPr lang="en-US" dirty="0"/>
          </a:p>
        </p:txBody>
      </p:sp>
      <p:sp>
        <p:nvSpPr>
          <p:cNvPr id="9" name="2 İçerik Yer Tutucusu"/>
          <p:cNvSpPr>
            <a:spLocks noGrp="1"/>
          </p:cNvSpPr>
          <p:nvPr>
            <p:ph idx="1"/>
          </p:nvPr>
        </p:nvSpPr>
        <p:spPr bwMode="auto">
          <a:xfrm>
            <a:off x="1835150" y="1988840"/>
            <a:ext cx="6840538" cy="1080120"/>
          </a:xfr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92075" indent="17463">
              <a:buFontTx/>
              <a:buNone/>
            </a:pPr>
            <a:r>
              <a:rPr lang="tr-TR" b="1" dirty="0"/>
              <a:t>Projenizden sorumlu izleme uzmanı, zeyilname taleplerinin uygunluğu hakkında destek sağlayacaktır.</a:t>
            </a:r>
            <a:endParaRPr lang="tr-TR" dirty="0"/>
          </a:p>
        </p:txBody>
      </p:sp>
      <p:pic>
        <p:nvPicPr>
          <p:cNvPr id="10" name="Picture 1" descr="C:\Users\kerem.gozuacik\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161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2 İçerik Yer Tutucusu"/>
          <p:cNvSpPr txBox="1">
            <a:spLocks/>
          </p:cNvSpPr>
          <p:nvPr/>
        </p:nvSpPr>
        <p:spPr>
          <a:xfrm>
            <a:off x="323850" y="3716338"/>
            <a:ext cx="8352606" cy="1224830"/>
          </a:xfrm>
          <a:prstGeom prst="rect">
            <a:avLst/>
          </a:prstGeom>
          <a:ln w="19050">
            <a:solidFill>
              <a:schemeClr val="accent1"/>
            </a:solidFill>
          </a:ln>
        </p:spPr>
        <p:txBody>
          <a:bodyPr/>
          <a:lstStyle/>
          <a:p>
            <a:pPr marL="92075" indent="17463">
              <a:spcBef>
                <a:spcPts val="300"/>
              </a:spcBef>
              <a:buClr>
                <a:schemeClr val="accent3"/>
              </a:buClr>
              <a:defRPr/>
            </a:pPr>
            <a:r>
              <a:rPr lang="tr-TR" sz="2000" b="1" dirty="0">
                <a:latin typeface="Helvetica" panose="020B0604020202020204" pitchFamily="34" charset="0"/>
                <a:cs typeface="Helvetica" panose="020B0604020202020204" pitchFamily="34" charset="0"/>
              </a:rPr>
              <a:t>Projenizde, mümkün olduğunca az Zeyilname yapmanız önerilir. Süreç uzun ve karmaşık olabileceğinden, yapacağınız değişikliği iyi planlamanız gerekmektedir.</a:t>
            </a:r>
            <a:endParaRPr lang="tr-TR" sz="20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6345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diamond(in)">
                                      <p:cBhvr>
                                        <p:cTn id="7" dur="2000"/>
                                        <p:tgtEl>
                                          <p:spTgt spid="9">
                                            <p:bg/>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diamond(in)">
                                      <p:cBhvr>
                                        <p:cTn id="10" dur="2000"/>
                                        <p:tgtEl>
                                          <p:spTgt spid="9">
                                            <p:txEl>
                                              <p:pRg st="0" end="0"/>
                                            </p:txEl>
                                          </p:spTgt>
                                        </p:tgtEl>
                                      </p:cBhvr>
                                    </p:animEffect>
                                  </p:childTnLst>
                                </p:cTn>
                              </p:par>
                            </p:childTnLst>
                          </p:cTn>
                        </p:par>
                        <p:par>
                          <p:cTn id="11" fill="hold">
                            <p:stCondLst>
                              <p:cond delay="2000"/>
                            </p:stCondLst>
                            <p:childTnLst>
                              <p:par>
                                <p:cTn id="12" presetID="19" presetClass="entr" presetSubtype="1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0" fill="hold"/>
                                        <p:tgtEl>
                                          <p:spTgt spid="10"/>
                                        </p:tgtEl>
                                        <p:attrNameLst>
                                          <p:attrName>ppt_w</p:attrName>
                                        </p:attrNameLst>
                                      </p:cBhvr>
                                      <p:tavLst>
                                        <p:tav tm="0" fmla="#ppt_w*sin(2.5*pi*$)">
                                          <p:val>
                                            <p:fltVal val="0"/>
                                          </p:val>
                                        </p:tav>
                                        <p:tav tm="100000">
                                          <p:val>
                                            <p:fltVal val="1"/>
                                          </p:val>
                                        </p:tav>
                                      </p:tavLst>
                                    </p:anim>
                                    <p:anim calcmode="lin" valueType="num">
                                      <p:cBhvr>
                                        <p:cTn id="15" dur="5000" fill="hold"/>
                                        <p:tgtEl>
                                          <p:spTgt spid="10"/>
                                        </p:tgtEl>
                                        <p:attrNameLst>
                                          <p:attrName>ppt_h</p:attrName>
                                        </p:attrNameLst>
                                      </p:cBhvr>
                                      <p:tavLst>
                                        <p:tav tm="0">
                                          <p:val>
                                            <p:strVal val="#ppt_h"/>
                                          </p:val>
                                        </p:tav>
                                        <p:tav tm="100000">
                                          <p:val>
                                            <p:strVal val="#ppt_h"/>
                                          </p:val>
                                        </p:tav>
                                      </p:tavLst>
                                    </p:anim>
                                  </p:childTnLst>
                                </p:cTn>
                              </p:par>
                              <p:par>
                                <p:cTn id="16" presetID="8"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13</a:t>
            </a:fld>
            <a:endParaRPr lang="tr-TR"/>
          </a:p>
        </p:txBody>
      </p:sp>
      <p:sp>
        <p:nvSpPr>
          <p:cNvPr id="8" name="Metin Yer Tutucusu 7"/>
          <p:cNvSpPr>
            <a:spLocks noGrp="1"/>
          </p:cNvSpPr>
          <p:nvPr>
            <p:ph type="body" sz="quarter" idx="18"/>
          </p:nvPr>
        </p:nvSpPr>
        <p:spPr/>
        <p:txBody>
          <a:bodyPr/>
          <a:lstStyle/>
          <a:p>
            <a:r>
              <a:rPr lang="en-US" dirty="0" err="1"/>
              <a:t>Uygun</a:t>
            </a:r>
            <a:r>
              <a:rPr lang="en-US" dirty="0"/>
              <a:t> </a:t>
            </a:r>
            <a:r>
              <a:rPr lang="tr-TR" dirty="0" err="1"/>
              <a:t>M</a:t>
            </a:r>
            <a:r>
              <a:rPr lang="en-US" dirty="0" err="1"/>
              <a:t>aliyetler</a:t>
            </a:r>
            <a:endParaRPr lang="en-US" dirty="0"/>
          </a:p>
        </p:txBody>
      </p:sp>
      <p:sp>
        <p:nvSpPr>
          <p:cNvPr id="9" name="2 İçerik Yer Tutucusu"/>
          <p:cNvSpPr>
            <a:spLocks noGrp="1"/>
          </p:cNvSpPr>
          <p:nvPr>
            <p:ph idx="1"/>
          </p:nvPr>
        </p:nvSpPr>
        <p:spPr>
          <a:xfrm>
            <a:off x="0" y="908720"/>
            <a:ext cx="9144000" cy="5328592"/>
          </a:xfrm>
        </p:spPr>
        <p:txBody>
          <a:bodyPr>
            <a:normAutofit/>
          </a:bodyPr>
          <a:lstStyle/>
          <a:p>
            <a:pPr marL="531813" indent="-422275" algn="just">
              <a:buFont typeface="Wingdings" panose="05000000000000000000" pitchFamily="2" charset="2"/>
              <a:buChar char="§"/>
              <a:defRPr/>
            </a:pPr>
            <a:r>
              <a:rPr lang="tr-TR" dirty="0"/>
              <a:t>Projenize sağlanan mali destek, maliyet esasına göre verilmiştir. Sözleşme Ek III (bütçe), projenin uygun maliyet tahminini yansıtmaktadır. </a:t>
            </a:r>
          </a:p>
          <a:p>
            <a:pPr marL="531813" indent="-422275" algn="just">
              <a:buFont typeface="Wingdings" panose="05000000000000000000" pitchFamily="2" charset="2"/>
              <a:buChar char="§"/>
              <a:defRPr/>
            </a:pPr>
            <a:r>
              <a:rPr lang="tr-TR" dirty="0"/>
              <a:t>Ara ve nihai mali raporların değerlendirilmesi sırasında,  Ajans tarafından projenin uygun maliyetleri belirlenecektir. </a:t>
            </a:r>
          </a:p>
          <a:p>
            <a:pPr marL="531813" indent="-422275" algn="just">
              <a:buFont typeface="Wingdings" panose="05000000000000000000" pitchFamily="2" charset="2"/>
              <a:buChar char="§"/>
              <a:defRPr/>
            </a:pPr>
            <a:r>
              <a:rPr lang="tr-TR" dirty="0"/>
              <a:t>Uygun olmayan harcamalar, beklediğinizden daha düşük bir ödemeye neden olabilir ve bazı durumlarda, almış olduğunuz ön ödemelerin bir kısmının iadesine yol açabilir.</a:t>
            </a:r>
          </a:p>
          <a:p>
            <a:pPr marL="531813" indent="-422275" algn="just">
              <a:buFont typeface="Wingdings" panose="05000000000000000000" pitchFamily="2" charset="2"/>
              <a:buChar char="§"/>
              <a:defRPr/>
            </a:pPr>
            <a:r>
              <a:rPr lang="tr-TR" dirty="0"/>
              <a:t>Ajansın toplam uygun maliyetinizin kayda bağlanmış mali destek oranından daha fazlasını ödemeyeceğini unutmayınız. (bkz. Özel Koşullar Madde 3.2) Diğer bir deyişle, eğer toplam proje harcamanız başlangıçta belirlenenden daha düşük seviyede olursa, projenize tahsis edilen mali destek aynı oranda düşecektir.</a:t>
            </a:r>
          </a:p>
          <a:p>
            <a:pPr marL="531813" indent="-422275" algn="just">
              <a:buBlip>
                <a:blip r:embed="rId2"/>
              </a:buBlip>
              <a:defRPr/>
            </a:pPr>
            <a:endParaRPr lang="tr-TR" dirty="0"/>
          </a:p>
          <a:p>
            <a:pPr marL="531813" indent="-422275" algn="just">
              <a:buBlip>
                <a:blip r:embed="rId2"/>
              </a:buBlip>
              <a:defRPr/>
            </a:pPr>
            <a:endParaRPr lang="tr-TR" dirty="0"/>
          </a:p>
          <a:p>
            <a:pPr marL="109538" algn="just">
              <a:defRPr/>
            </a:pPr>
            <a:endParaRPr lang="tr-TR" dirty="0"/>
          </a:p>
        </p:txBody>
      </p:sp>
    </p:spTree>
    <p:extLst>
      <p:ext uri="{BB962C8B-B14F-4D97-AF65-F5344CB8AC3E}">
        <p14:creationId xmlns:p14="http://schemas.microsoft.com/office/powerpoint/2010/main" val="1420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Lef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lide(fromLeft)">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lide(fromLeft)">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slide(fromLeft)">
                                      <p:cBhvr>
                                        <p:cTn id="22"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14</a:t>
            </a:fld>
            <a:endParaRPr lang="tr-TR"/>
          </a:p>
        </p:txBody>
      </p:sp>
      <p:sp>
        <p:nvSpPr>
          <p:cNvPr id="8" name="Metin Yer Tutucusu 7"/>
          <p:cNvSpPr>
            <a:spLocks noGrp="1"/>
          </p:cNvSpPr>
          <p:nvPr>
            <p:ph type="body" sz="quarter" idx="18"/>
          </p:nvPr>
        </p:nvSpPr>
        <p:spPr/>
        <p:txBody>
          <a:bodyPr/>
          <a:lstStyle/>
          <a:p>
            <a:r>
              <a:rPr lang="en-US" dirty="0" err="1"/>
              <a:t>Uygun</a:t>
            </a:r>
            <a:r>
              <a:rPr lang="en-US" dirty="0"/>
              <a:t> </a:t>
            </a:r>
            <a:r>
              <a:rPr lang="tr-TR" dirty="0"/>
              <a:t>M</a:t>
            </a:r>
            <a:r>
              <a:rPr lang="en-US" dirty="0" err="1"/>
              <a:t>aliyetler</a:t>
            </a:r>
            <a:endParaRPr lang="en-US" dirty="0"/>
          </a:p>
          <a:p>
            <a:endParaRPr lang="en-US" dirty="0"/>
          </a:p>
        </p:txBody>
      </p:sp>
      <p:sp>
        <p:nvSpPr>
          <p:cNvPr id="11" name="2 İçerik Yer Tutucusu"/>
          <p:cNvSpPr>
            <a:spLocks noGrp="1"/>
          </p:cNvSpPr>
          <p:nvPr>
            <p:ph idx="1"/>
          </p:nvPr>
        </p:nvSpPr>
        <p:spPr bwMode="auto">
          <a:xfrm>
            <a:off x="-2201" y="1268760"/>
            <a:ext cx="9146201"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723900" indent="-457200">
              <a:buFont typeface="Wingdings" panose="05000000000000000000" pitchFamily="2" charset="2"/>
              <a:buChar char="§"/>
            </a:pPr>
            <a:r>
              <a:rPr lang="tr-TR" dirty="0"/>
              <a:t>Maliyetler proje bütçesine dahil edilmiş olmalıdır.  (Sözleşme Ek III)</a:t>
            </a:r>
          </a:p>
          <a:p>
            <a:pPr marL="723900" indent="-457200">
              <a:buFont typeface="Wingdings" panose="05000000000000000000" pitchFamily="2" charset="2"/>
              <a:buChar char="§"/>
            </a:pPr>
            <a:r>
              <a:rPr lang="tr-TR" dirty="0"/>
              <a:t>Maliyetler projeyi yürütmek için gerekli olmalıdır.</a:t>
            </a:r>
          </a:p>
          <a:p>
            <a:pPr marL="723900" indent="-457200">
              <a:buFont typeface="Wingdings" panose="05000000000000000000" pitchFamily="2" charset="2"/>
              <a:buChar char="§"/>
            </a:pPr>
            <a:r>
              <a:rPr lang="tr-TR" dirty="0"/>
              <a:t>Ajansa yapacağınız ödeme taleplerine konu olan faaliyetler, Sözleşme Ek </a:t>
            </a:r>
            <a:r>
              <a:rPr lang="tr-TR" dirty="0" err="1"/>
              <a:t>I’de</a:t>
            </a:r>
            <a:r>
              <a:rPr lang="tr-TR" dirty="0"/>
              <a:t> kesin olarak tanımlanmış olmalıdır.</a:t>
            </a:r>
          </a:p>
          <a:p>
            <a:pPr marL="723900" indent="-457200">
              <a:buFont typeface="Wingdings" panose="05000000000000000000" pitchFamily="2" charset="2"/>
              <a:buChar char="§"/>
            </a:pPr>
            <a:r>
              <a:rPr lang="tr-TR" dirty="0"/>
              <a:t>Destekleyici belgelerle desteklenmesi gerekmektedir.</a:t>
            </a:r>
          </a:p>
          <a:p>
            <a:pPr marL="723900" indent="-457200">
              <a:buFont typeface="Wingdings" panose="05000000000000000000" pitchFamily="2" charset="2"/>
              <a:buChar char="§"/>
            </a:pPr>
            <a:r>
              <a:rPr lang="tr-TR" dirty="0"/>
              <a:t>Yararlanıcı veya ortakları tarafından gerçekleştirilmesi gerekir.</a:t>
            </a:r>
          </a:p>
        </p:txBody>
      </p:sp>
    </p:spTree>
    <p:extLst>
      <p:ext uri="{BB962C8B-B14F-4D97-AF65-F5344CB8AC3E}">
        <p14:creationId xmlns:p14="http://schemas.microsoft.com/office/powerpoint/2010/main" val="39206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blinds(horizontal)">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blinds(horizontal)">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15</a:t>
            </a:fld>
            <a:endParaRPr lang="tr-TR"/>
          </a:p>
        </p:txBody>
      </p:sp>
      <p:sp>
        <p:nvSpPr>
          <p:cNvPr id="8" name="Metin Yer Tutucusu 7"/>
          <p:cNvSpPr>
            <a:spLocks noGrp="1"/>
          </p:cNvSpPr>
          <p:nvPr>
            <p:ph type="body" sz="quarter" idx="18"/>
          </p:nvPr>
        </p:nvSpPr>
        <p:spPr/>
        <p:txBody>
          <a:bodyPr/>
          <a:lstStyle/>
          <a:p>
            <a:r>
              <a:rPr lang="en-US" dirty="0" err="1"/>
              <a:t>Uygun</a:t>
            </a:r>
            <a:r>
              <a:rPr lang="en-US" dirty="0"/>
              <a:t> </a:t>
            </a:r>
            <a:r>
              <a:rPr lang="tr-TR" dirty="0"/>
              <a:t>M</a:t>
            </a:r>
            <a:r>
              <a:rPr lang="en-US" dirty="0" err="1"/>
              <a:t>aliyetler</a:t>
            </a:r>
            <a:endParaRPr lang="en-US" dirty="0"/>
          </a:p>
        </p:txBody>
      </p:sp>
      <p:sp>
        <p:nvSpPr>
          <p:cNvPr id="5" name="2 İçerik Yer Tutucusu"/>
          <p:cNvSpPr>
            <a:spLocks noGrp="1"/>
          </p:cNvSpPr>
          <p:nvPr>
            <p:ph idx="1"/>
          </p:nvPr>
        </p:nvSpPr>
        <p:spPr>
          <a:xfrm>
            <a:off x="0" y="836712"/>
            <a:ext cx="8820472" cy="3600400"/>
          </a:xfrm>
        </p:spPr>
        <p:txBody>
          <a:bodyPr>
            <a:normAutofit/>
          </a:bodyPr>
          <a:lstStyle/>
          <a:p>
            <a:pPr marL="342900" indent="-342900">
              <a:lnSpc>
                <a:spcPct val="150000"/>
              </a:lnSpc>
              <a:buFont typeface="Wingdings" panose="05000000000000000000" pitchFamily="2" charset="2"/>
              <a:buChar char="§"/>
              <a:defRPr/>
            </a:pPr>
            <a:r>
              <a:rPr lang="tr-TR" b="1" dirty="0"/>
              <a:t>Ayrıca aşağıdaki hususlara dikkat etmeniz gerekir:</a:t>
            </a:r>
          </a:p>
          <a:p>
            <a:pPr marL="812800" indent="-457200" algn="just">
              <a:buFont typeface="Wingdings" panose="05000000000000000000" pitchFamily="2" charset="2"/>
              <a:buChar char="§"/>
              <a:defRPr/>
            </a:pPr>
            <a:r>
              <a:rPr lang="tr-TR" u="sng" dirty="0"/>
              <a:t>Faaliyet tanımında yer almayan</a:t>
            </a:r>
            <a:r>
              <a:rPr lang="tr-TR" dirty="0"/>
              <a:t> ya da zeyilname/bildirim yoluyla onaylanan faaliyet değişiklikleri dışında kalan faaliyetler için yapılan tüm harcamalar uygun olmayan maliyettir.</a:t>
            </a:r>
          </a:p>
          <a:p>
            <a:pPr marL="812800" indent="-457200" algn="just">
              <a:buFont typeface="Wingdings" panose="05000000000000000000" pitchFamily="2" charset="2"/>
              <a:buChar char="§"/>
              <a:defRPr/>
            </a:pPr>
            <a:r>
              <a:rPr lang="tr-TR" dirty="0"/>
              <a:t>Proje faaliyetleri ile açıkça ilişkili olmayan ya da raporlanan faaliyetlerin dışında yapılan tüm harcamalar uygun olmayan maliyettir.</a:t>
            </a:r>
          </a:p>
          <a:p>
            <a:pPr marL="812800" indent="-457200" algn="just">
              <a:buFont typeface="Wingdings" panose="05000000000000000000" pitchFamily="2" charset="2"/>
              <a:buChar char="§"/>
              <a:defRPr/>
            </a:pPr>
            <a:r>
              <a:rPr lang="tr-TR" dirty="0"/>
              <a:t>Maliyetler, proje uygulama döneminde gerçekleşmiş olmalıdır.</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16</a:t>
            </a:fld>
            <a:endParaRPr lang="tr-TR"/>
          </a:p>
        </p:txBody>
      </p:sp>
      <p:sp>
        <p:nvSpPr>
          <p:cNvPr id="8" name="Metin Yer Tutucusu 7"/>
          <p:cNvSpPr>
            <a:spLocks noGrp="1"/>
          </p:cNvSpPr>
          <p:nvPr>
            <p:ph type="body" sz="quarter" idx="18"/>
          </p:nvPr>
        </p:nvSpPr>
        <p:spPr/>
        <p:txBody>
          <a:bodyPr/>
          <a:lstStyle/>
          <a:p>
            <a:r>
              <a:rPr lang="tr-TR" dirty="0"/>
              <a:t>Uygun Olmayan Maliyetler</a:t>
            </a:r>
            <a:endParaRPr lang="en-US" dirty="0"/>
          </a:p>
        </p:txBody>
      </p:sp>
      <p:sp>
        <p:nvSpPr>
          <p:cNvPr id="5" name="1 Başlık"/>
          <p:cNvSpPr txBox="1">
            <a:spLocks/>
          </p:cNvSpPr>
          <p:nvPr/>
        </p:nvSpPr>
        <p:spPr>
          <a:xfrm>
            <a:off x="467544" y="908720"/>
            <a:ext cx="7560840" cy="10842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US" sz="2000" dirty="0">
                <a:latin typeface="Helvetica" panose="020B0604020202020204" pitchFamily="34" charset="0"/>
                <a:cs typeface="Helvetica" panose="020B0604020202020204" pitchFamily="34" charset="0"/>
              </a:rPr>
              <a:t>Bu </a:t>
            </a:r>
            <a:r>
              <a:rPr lang="en-US" sz="2000" dirty="0" err="1">
                <a:latin typeface="Helvetica" panose="020B0604020202020204" pitchFamily="34" charset="0"/>
                <a:cs typeface="Helvetica" panose="020B0604020202020204" pitchFamily="34" charset="0"/>
              </a:rPr>
              <a:t>destek</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programı</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kapsamında</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uygun</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olmayan</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bazı</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maliyetler</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aşağıdaki</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gibidir</a:t>
            </a:r>
            <a:r>
              <a:rPr lang="en-US" sz="2000" dirty="0">
                <a:latin typeface="Helvetica" panose="020B0604020202020204" pitchFamily="34" charset="0"/>
                <a:cs typeface="Helvetica" panose="020B0604020202020204" pitchFamily="34" charset="0"/>
              </a:rPr>
              <a:t>:</a:t>
            </a:r>
            <a:endParaRPr lang="en-US" sz="3200" dirty="0">
              <a:latin typeface="Helvetica" panose="020B0604020202020204" pitchFamily="34" charset="0"/>
              <a:cs typeface="Helvetica" panose="020B0604020202020204" pitchFamily="34" charset="0"/>
            </a:endParaRPr>
          </a:p>
        </p:txBody>
      </p:sp>
      <p:sp>
        <p:nvSpPr>
          <p:cNvPr id="9" name="2 İçerik Yer Tutucusu"/>
          <p:cNvSpPr>
            <a:spLocks noGrp="1"/>
          </p:cNvSpPr>
          <p:nvPr>
            <p:ph idx="1"/>
          </p:nvPr>
        </p:nvSpPr>
        <p:spPr>
          <a:xfrm>
            <a:off x="0" y="1450851"/>
            <a:ext cx="8964488" cy="4076700"/>
          </a:xfrm>
        </p:spPr>
        <p:txBody>
          <a:bodyPr>
            <a:normAutofit/>
          </a:bodyPr>
          <a:lstStyle/>
          <a:p>
            <a:pPr marL="1047750" lvl="1" indent="-514350" algn="just">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Yararlanıcının ve proje kapsamında görev alan kişilerin kusur ve ihmalleri sebebiyle doğacak olan ceza, zam, faiz ve sair giderler, </a:t>
            </a:r>
          </a:p>
          <a:p>
            <a:pPr marL="1047750" lvl="1" indent="-514350" algn="just">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Borçlar; zarar veya borç karşılıkları, </a:t>
            </a:r>
          </a:p>
          <a:p>
            <a:pPr marL="1047750" lvl="1" indent="-514350" algn="just">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Faiz borcu, </a:t>
            </a:r>
          </a:p>
          <a:p>
            <a:pPr marL="1047750" lvl="1" indent="-514350" algn="just">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Hali hazırda başka bir kapsamda finanse edilen kalemler, </a:t>
            </a:r>
          </a:p>
          <a:p>
            <a:pPr marL="1047750" lvl="1" indent="-514350" algn="just">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Arazi veya bina alımları, istimlak bedelleri, </a:t>
            </a:r>
          </a:p>
          <a:p>
            <a:pPr marL="1047750" lvl="1" indent="-514350" algn="just">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İkinci el ekipman alımları, </a:t>
            </a:r>
          </a:p>
          <a:p>
            <a:pPr marL="1047750" lvl="1" indent="-514350" algn="just">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Kur farkından doğan zararlar, </a:t>
            </a:r>
          </a:p>
          <a:p>
            <a:pPr marL="1047750" lvl="1" indent="-514350" algn="just">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Kamu kurum ve kuruluşu olmayan destek yararlanıcılarının Katma Değer Vergisi(KDV) giderleri,</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linds(horizontal)">
                                      <p:cBhvr>
                                        <p:cTn id="11" dur="1000"/>
                                        <p:tgtEl>
                                          <p:spTgt spid="9">
                                            <p:txEl>
                                              <p:pRg st="0" end="0"/>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1000"/>
                                        <p:tgtEl>
                                          <p:spTgt spid="9">
                                            <p:txEl>
                                              <p:pRg st="1" end="1"/>
                                            </p:txEl>
                                          </p:spTgt>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blinds(horizontal)">
                                      <p:cBhvr>
                                        <p:cTn id="19" dur="1000"/>
                                        <p:tgtEl>
                                          <p:spTgt spid="9">
                                            <p:txEl>
                                              <p:pRg st="2" end="2"/>
                                            </p:txEl>
                                          </p:spTgt>
                                        </p:tgtEl>
                                      </p:cBhvr>
                                    </p:animEffect>
                                  </p:childTnLst>
                                </p:cTn>
                              </p:par>
                            </p:childTnLst>
                          </p:cTn>
                        </p:par>
                        <p:par>
                          <p:cTn id="20" fill="hold">
                            <p:stCondLst>
                              <p:cond delay="4000"/>
                            </p:stCondLst>
                            <p:childTnLst>
                              <p:par>
                                <p:cTn id="21" presetID="3" presetClass="entr" presetSubtype="10" fill="hold" nodeType="after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Effect transition="in" filter="blinds(horizontal)">
                                      <p:cBhvr>
                                        <p:cTn id="23" dur="1000"/>
                                        <p:tgtEl>
                                          <p:spTgt spid="9">
                                            <p:txEl>
                                              <p:pRg st="3" end="3"/>
                                            </p:txEl>
                                          </p:spTgt>
                                        </p:tgtEl>
                                      </p:cBhvr>
                                    </p:animEffect>
                                  </p:childTnLst>
                                </p:cTn>
                              </p:par>
                            </p:childTnLst>
                          </p:cTn>
                        </p:par>
                        <p:par>
                          <p:cTn id="24" fill="hold">
                            <p:stCondLst>
                              <p:cond delay="5000"/>
                            </p:stCondLst>
                            <p:childTnLst>
                              <p:par>
                                <p:cTn id="25" presetID="3" presetClass="entr" presetSubtype="10" fill="hold" nodeType="after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1000"/>
                                        <p:tgtEl>
                                          <p:spTgt spid="9">
                                            <p:txEl>
                                              <p:pRg st="4" end="4"/>
                                            </p:txEl>
                                          </p:spTgt>
                                        </p:tgtEl>
                                      </p:cBhvr>
                                    </p:animEffect>
                                  </p:childTnLst>
                                </p:cTn>
                              </p:par>
                            </p:childTnLst>
                          </p:cTn>
                        </p:par>
                        <p:par>
                          <p:cTn id="28" fill="hold">
                            <p:stCondLst>
                              <p:cond delay="6000"/>
                            </p:stCondLst>
                            <p:childTnLst>
                              <p:par>
                                <p:cTn id="29" presetID="3" presetClass="entr" presetSubtype="10" fill="hold"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blinds(horizontal)">
                                      <p:cBhvr>
                                        <p:cTn id="31" dur="1000"/>
                                        <p:tgtEl>
                                          <p:spTgt spid="9">
                                            <p:txEl>
                                              <p:pRg st="5" end="5"/>
                                            </p:txEl>
                                          </p:spTgt>
                                        </p:tgtEl>
                                      </p:cBhvr>
                                    </p:animEffect>
                                  </p:childTnLst>
                                </p:cTn>
                              </p:par>
                            </p:childTnLst>
                          </p:cTn>
                        </p:par>
                        <p:par>
                          <p:cTn id="32" fill="hold">
                            <p:stCondLst>
                              <p:cond delay="7000"/>
                            </p:stCondLst>
                            <p:childTnLst>
                              <p:par>
                                <p:cTn id="33" presetID="3" presetClass="entr" presetSubtype="10" fill="hold" nodeType="after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blinds(horizontal)">
                                      <p:cBhvr>
                                        <p:cTn id="35" dur="1000"/>
                                        <p:tgtEl>
                                          <p:spTgt spid="9">
                                            <p:txEl>
                                              <p:pRg st="6" end="6"/>
                                            </p:txEl>
                                          </p:spTgt>
                                        </p:tgtEl>
                                      </p:cBhvr>
                                    </p:animEffect>
                                  </p:childTnLst>
                                </p:cTn>
                              </p:par>
                            </p:childTnLst>
                          </p:cTn>
                        </p:par>
                        <p:par>
                          <p:cTn id="36" fill="hold">
                            <p:stCondLst>
                              <p:cond delay="8000"/>
                            </p:stCondLst>
                            <p:childTnLst>
                              <p:par>
                                <p:cTn id="37" presetID="3" presetClass="entr" presetSubtype="10" fill="hold" nodeType="afterEffect">
                                  <p:stCondLst>
                                    <p:cond delay="0"/>
                                  </p:stCondLst>
                                  <p:childTnLst>
                                    <p:set>
                                      <p:cBhvr>
                                        <p:cTn id="38" dur="1" fill="hold">
                                          <p:stCondLst>
                                            <p:cond delay="0"/>
                                          </p:stCondLst>
                                        </p:cTn>
                                        <p:tgtEl>
                                          <p:spTgt spid="9">
                                            <p:txEl>
                                              <p:pRg st="7" end="7"/>
                                            </p:txEl>
                                          </p:spTgt>
                                        </p:tgtEl>
                                        <p:attrNameLst>
                                          <p:attrName>style.visibility</p:attrName>
                                        </p:attrNameLst>
                                      </p:cBhvr>
                                      <p:to>
                                        <p:strVal val="visible"/>
                                      </p:to>
                                    </p:set>
                                    <p:animEffect transition="in" filter="blinds(horizontal)">
                                      <p:cBhvr>
                                        <p:cTn id="39"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17</a:t>
            </a:fld>
            <a:endParaRPr lang="tr-TR"/>
          </a:p>
        </p:txBody>
      </p:sp>
      <p:sp>
        <p:nvSpPr>
          <p:cNvPr id="8" name="Metin Yer Tutucusu 7"/>
          <p:cNvSpPr>
            <a:spLocks noGrp="1"/>
          </p:cNvSpPr>
          <p:nvPr>
            <p:ph type="body" sz="quarter" idx="18"/>
          </p:nvPr>
        </p:nvSpPr>
        <p:spPr/>
        <p:txBody>
          <a:bodyPr/>
          <a:lstStyle/>
          <a:p>
            <a:r>
              <a:rPr lang="tr-TR" dirty="0"/>
              <a:t>Uygun Olmayan Maliyetler</a:t>
            </a:r>
            <a:endParaRPr lang="en-US" dirty="0"/>
          </a:p>
        </p:txBody>
      </p:sp>
      <p:sp>
        <p:nvSpPr>
          <p:cNvPr id="5" name="2 İçerik Yer Tutucusu"/>
          <p:cNvSpPr>
            <a:spLocks noGrp="1"/>
          </p:cNvSpPr>
          <p:nvPr>
            <p:ph idx="1"/>
          </p:nvPr>
        </p:nvSpPr>
        <p:spPr bwMode="auto">
          <a:xfrm>
            <a:off x="0" y="1196752"/>
            <a:ext cx="8229600" cy="43243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925513" lvl="1" indent="-514350" algn="jus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Proje başlangıcından önce yapılan hazırlık çalışmalarının ve diğer faaliyetlerin maliyetleri, </a:t>
            </a:r>
          </a:p>
          <a:p>
            <a:pPr marL="925513" lvl="1" indent="-514350" algn="jus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Yararlanıcı ya da ortakları dışındakiler tarafından gerçekleştirilen maliyetler, </a:t>
            </a:r>
          </a:p>
          <a:p>
            <a:pPr marL="925513" lvl="1" indent="-514350" algn="jus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Salt sözleşmeye, teminatlara ve Ajans ile yararlanıcı arasındaki mali ödemelere ilişkin her türlü vergi, resim, harç ve sair giderler, </a:t>
            </a:r>
          </a:p>
          <a:p>
            <a:pPr marL="925513" lvl="1" indent="-514350" algn="jus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Üçüncü taraflara verilen krediler, </a:t>
            </a:r>
          </a:p>
          <a:p>
            <a:pPr marL="925513" lvl="1" indent="-514350" algn="jus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Sınırlı deneme üretimleri haricinde hammadde maliyetleri, </a:t>
            </a:r>
          </a:p>
          <a:p>
            <a:pPr marL="925513" lvl="1" indent="-514350" algn="jus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Binek araç alımı, </a:t>
            </a:r>
          </a:p>
          <a:p>
            <a:pPr marL="925513" lvl="1" indent="-514350" algn="jus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Proje ile ilgisi olmayan harcamalar. </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Left)">
                                      <p:cBhvr>
                                        <p:cTn id="7" dur="1000"/>
                                        <p:tgtEl>
                                          <p:spTgt spid="5">
                                            <p:txEl>
                                              <p:pRg st="0" end="0"/>
                                            </p:txEl>
                                          </p:spTgt>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lide(fromLeft)">
                                      <p:cBhvr>
                                        <p:cTn id="11" dur="1000"/>
                                        <p:tgtEl>
                                          <p:spTgt spid="5">
                                            <p:txEl>
                                              <p:pRg st="1" end="1"/>
                                            </p:txEl>
                                          </p:spTgt>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Left)">
                                      <p:cBhvr>
                                        <p:cTn id="15" dur="1000"/>
                                        <p:tgtEl>
                                          <p:spTgt spid="5">
                                            <p:txEl>
                                              <p:pRg st="2" end="2"/>
                                            </p:txEl>
                                          </p:spTgt>
                                        </p:tgtEl>
                                      </p:cBhvr>
                                    </p:animEffect>
                                  </p:childTnLst>
                                </p:cTn>
                              </p:par>
                            </p:childTnLst>
                          </p:cTn>
                        </p:par>
                        <p:par>
                          <p:cTn id="16" fill="hold">
                            <p:stCondLst>
                              <p:cond delay="3000"/>
                            </p:stCondLst>
                            <p:childTnLst>
                              <p:par>
                                <p:cTn id="17" presetID="1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slide(fromLeft)">
                                      <p:cBhvr>
                                        <p:cTn id="19" dur="1000"/>
                                        <p:tgtEl>
                                          <p:spTgt spid="5">
                                            <p:txEl>
                                              <p:pRg st="3" end="3"/>
                                            </p:txEl>
                                          </p:spTgt>
                                        </p:tgtEl>
                                      </p:cBhvr>
                                    </p:animEffect>
                                  </p:childTnLst>
                                </p:cTn>
                              </p:par>
                            </p:childTnLst>
                          </p:cTn>
                        </p:par>
                        <p:par>
                          <p:cTn id="20" fill="hold">
                            <p:stCondLst>
                              <p:cond delay="4000"/>
                            </p:stCondLst>
                            <p:childTnLst>
                              <p:par>
                                <p:cTn id="21" presetID="12" presetClass="entr" presetSubtype="8"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Left)">
                                      <p:cBhvr>
                                        <p:cTn id="23" dur="1000"/>
                                        <p:tgtEl>
                                          <p:spTgt spid="5">
                                            <p:txEl>
                                              <p:pRg st="4" end="4"/>
                                            </p:txEl>
                                          </p:spTgt>
                                        </p:tgtEl>
                                      </p:cBhvr>
                                    </p:animEffect>
                                  </p:childTnLst>
                                </p:cTn>
                              </p:par>
                            </p:childTnLst>
                          </p:cTn>
                        </p:par>
                        <p:par>
                          <p:cTn id="24" fill="hold">
                            <p:stCondLst>
                              <p:cond delay="5000"/>
                            </p:stCondLst>
                            <p:childTnLst>
                              <p:par>
                                <p:cTn id="25" presetID="12" presetClass="entr" presetSubtype="8"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lide(fromLeft)">
                                      <p:cBhvr>
                                        <p:cTn id="27" dur="1000"/>
                                        <p:tgtEl>
                                          <p:spTgt spid="5">
                                            <p:txEl>
                                              <p:pRg st="5" end="5"/>
                                            </p:txEl>
                                          </p:spTgt>
                                        </p:tgtEl>
                                      </p:cBhvr>
                                    </p:animEffect>
                                  </p:childTnLst>
                                </p:cTn>
                              </p:par>
                            </p:childTnLst>
                          </p:cTn>
                        </p:par>
                        <p:par>
                          <p:cTn id="28" fill="hold">
                            <p:stCondLst>
                              <p:cond delay="6000"/>
                            </p:stCondLst>
                            <p:childTnLst>
                              <p:par>
                                <p:cTn id="29" presetID="12" presetClass="entr" presetSubtype="8" fill="hold"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slide(fromLeft)">
                                      <p:cBhvr>
                                        <p:cTn id="31"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44E2198E-22F6-4CB8-A605-079F15B3062E}" type="slidenum">
              <a:rPr lang="tr-TR" smtClean="0"/>
              <a:t>18</a:t>
            </a:fld>
            <a:endParaRPr lang="tr-TR" dirty="0"/>
          </a:p>
        </p:txBody>
      </p:sp>
      <p:sp>
        <p:nvSpPr>
          <p:cNvPr id="2" name="Metin Yer Tutucusu 1"/>
          <p:cNvSpPr>
            <a:spLocks noGrp="1"/>
          </p:cNvSpPr>
          <p:nvPr>
            <p:ph type="body" sz="quarter" idx="13"/>
          </p:nvPr>
        </p:nvSpPr>
        <p:spPr/>
        <p:txBody>
          <a:bodyPr>
            <a:normAutofit/>
          </a:bodyPr>
          <a:lstStyle/>
          <a:p>
            <a:r>
              <a:rPr lang="tr-TR" sz="2400" dirty="0">
                <a:latin typeface="Tahoma" panose="020B0604030504040204" pitchFamily="34" charset="0"/>
                <a:ea typeface="Tahoma" panose="020B0604030504040204" pitchFamily="34" charset="0"/>
                <a:cs typeface="Tahoma" panose="020B0604030504040204" pitchFamily="34" charset="0"/>
              </a:rPr>
              <a:t>Raporlama</a:t>
            </a:r>
          </a:p>
        </p:txBody>
      </p:sp>
      <p:sp>
        <p:nvSpPr>
          <p:cNvPr id="4" name="Veri Yer Tutucusu 3"/>
          <p:cNvSpPr>
            <a:spLocks noGrp="1"/>
          </p:cNvSpPr>
          <p:nvPr>
            <p:ph type="dt" sz="half" idx="10"/>
          </p:nvPr>
        </p:nvSpPr>
        <p:spPr/>
        <p:txBody>
          <a:bodyPr/>
          <a:lstStyle/>
          <a:p>
            <a:fld id="{D6F285F8-67EE-4A64-BC16-8DA9750F18DA}" type="datetime1">
              <a:rPr lang="tr-TR" smtClean="0"/>
              <a:t>13.08.2020</a:t>
            </a:fld>
            <a:endParaRPr lang="tr-TR" dirty="0"/>
          </a:p>
        </p:txBody>
      </p:sp>
    </p:spTree>
    <p:extLst>
      <p:ext uri="{BB962C8B-B14F-4D97-AF65-F5344CB8AC3E}">
        <p14:creationId xmlns:p14="http://schemas.microsoft.com/office/powerpoint/2010/main" val="1116546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19</a:t>
            </a:fld>
            <a:endParaRPr lang="tr-TR"/>
          </a:p>
        </p:txBody>
      </p:sp>
      <p:sp>
        <p:nvSpPr>
          <p:cNvPr id="8" name="Metin Yer Tutucusu 7"/>
          <p:cNvSpPr>
            <a:spLocks noGrp="1"/>
          </p:cNvSpPr>
          <p:nvPr>
            <p:ph type="body" sz="quarter" idx="18"/>
          </p:nvPr>
        </p:nvSpPr>
        <p:spPr/>
        <p:txBody>
          <a:bodyPr/>
          <a:lstStyle/>
          <a:p>
            <a:r>
              <a:rPr lang="en-US" dirty="0" err="1"/>
              <a:t>Raporlama</a:t>
            </a:r>
            <a:r>
              <a:rPr lang="en-US" dirty="0"/>
              <a:t> </a:t>
            </a:r>
            <a:r>
              <a:rPr lang="en-US" dirty="0" err="1"/>
              <a:t>Yükümlülükleri</a:t>
            </a:r>
            <a:endParaRPr lang="en-US" dirty="0"/>
          </a:p>
        </p:txBody>
      </p:sp>
      <p:sp>
        <p:nvSpPr>
          <p:cNvPr id="5" name="2 İçerik Yer Tutucusu"/>
          <p:cNvSpPr>
            <a:spLocks noGrp="1"/>
          </p:cNvSpPr>
          <p:nvPr>
            <p:ph idx="1"/>
          </p:nvPr>
        </p:nvSpPr>
        <p:spPr bwMode="auto">
          <a:xfrm>
            <a:off x="0" y="1556792"/>
            <a:ext cx="8229600" cy="3700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15988" lvl="1" indent="-514350">
              <a:buFont typeface="Palatino Linotype" pitchFamily="18" charset="0"/>
              <a:buAutoNum type="arabicPeriod"/>
            </a:pPr>
            <a:r>
              <a:rPr lang="tr-TR" b="0" dirty="0">
                <a:latin typeface="Helvetica" panose="020B0604020202020204" pitchFamily="34" charset="0"/>
                <a:cs typeface="Helvetica" panose="020B0604020202020204" pitchFamily="34" charset="0"/>
              </a:rPr>
              <a:t>Ara teknik ve mali rapor;</a:t>
            </a:r>
          </a:p>
          <a:p>
            <a:pPr marL="401638" lvl="1"/>
            <a:endParaRPr lang="tr-TR" b="0" dirty="0">
              <a:latin typeface="Helvetica" panose="020B0604020202020204" pitchFamily="34" charset="0"/>
              <a:cs typeface="Helvetica" panose="020B0604020202020204" pitchFamily="34" charset="0"/>
            </a:endParaRPr>
          </a:p>
          <a:p>
            <a:pPr marL="401638" lvl="1"/>
            <a:r>
              <a:rPr lang="tr-TR" b="0" dirty="0">
                <a:latin typeface="Helvetica" panose="020B0604020202020204" pitchFamily="34" charset="0"/>
                <a:cs typeface="Helvetica" panose="020B0604020202020204" pitchFamily="34" charset="0"/>
              </a:rPr>
              <a:t>2.	Nihai teknik ve mali rapor;</a:t>
            </a:r>
          </a:p>
          <a:p>
            <a:pPr marL="401638" lvl="1"/>
            <a:endParaRPr lang="tr-TR" b="0" dirty="0">
              <a:latin typeface="Helvetica" panose="020B0604020202020204" pitchFamily="34" charset="0"/>
              <a:cs typeface="Helvetica" panose="020B0604020202020204" pitchFamily="34" charset="0"/>
            </a:endParaRPr>
          </a:p>
          <a:p>
            <a:pPr marL="401638" lvl="1"/>
            <a:r>
              <a:rPr lang="tr-TR" b="0" dirty="0">
                <a:latin typeface="Helvetica" panose="020B0604020202020204" pitchFamily="34" charset="0"/>
                <a:cs typeface="Helvetica" panose="020B0604020202020204" pitchFamily="34" charset="0"/>
              </a:rPr>
              <a:t>3.	Mali destek miktarı 200.000 TL’nin üzerinde olan ve Ajansın talep ettiği projelerde nihai ödeme talebi ile birlikte denetim raporu;</a:t>
            </a:r>
          </a:p>
          <a:p>
            <a:pPr marL="915988" lvl="1" indent="-514350">
              <a:buFont typeface="Palatino Linotype" pitchFamily="18" charset="0"/>
              <a:buAutoNum type="arabicPeriod"/>
            </a:pPr>
            <a:endParaRPr lang="tr-TR" b="0" dirty="0">
              <a:latin typeface="Helvetica" panose="020B0604020202020204" pitchFamily="34" charset="0"/>
              <a:cs typeface="Helvetica" panose="020B0604020202020204" pitchFamily="34" charset="0"/>
            </a:endParaRPr>
          </a:p>
          <a:p>
            <a:pPr marL="401638" lvl="1"/>
            <a:r>
              <a:rPr lang="tr-TR" b="0" dirty="0">
                <a:latin typeface="Helvetica" panose="020B0604020202020204" pitchFamily="34" charset="0"/>
                <a:cs typeface="Helvetica" panose="020B0604020202020204" pitchFamily="34" charset="0"/>
              </a:rPr>
              <a:t>4.	Proje Sonrası Değerlendirme Raporu</a:t>
            </a:r>
          </a:p>
          <a:p>
            <a:pPr marL="915988" lvl="1" indent="-514350">
              <a:buFont typeface="Palatino Linotype" pitchFamily="18" charset="0"/>
              <a:buAutoNum type="arabicPeriod"/>
            </a:pPr>
            <a:endParaRPr lang="tr-TR" b="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44E2198E-22F6-4CB8-A605-079F15B3062E}" type="slidenum">
              <a:rPr lang="tr-TR" smtClean="0"/>
              <a:t>2</a:t>
            </a:fld>
            <a:endParaRPr lang="tr-TR"/>
          </a:p>
        </p:txBody>
      </p:sp>
      <p:sp>
        <p:nvSpPr>
          <p:cNvPr id="2" name="Metin Yer Tutucusu 1"/>
          <p:cNvSpPr>
            <a:spLocks noGrp="1"/>
          </p:cNvSpPr>
          <p:nvPr>
            <p:ph type="body" sz="quarter" idx="13"/>
          </p:nvPr>
        </p:nvSpPr>
        <p:spPr/>
        <p:txBody>
          <a:bodyPr anchor="ctr">
            <a:normAutofit/>
          </a:bodyPr>
          <a:lstStyle/>
          <a:p>
            <a:r>
              <a:rPr lang="tr-TR" sz="2400" dirty="0">
                <a:latin typeface="Tahoma" panose="020B0604030504040204" pitchFamily="34" charset="0"/>
                <a:ea typeface="Tahoma" panose="020B0604030504040204" pitchFamily="34" charset="0"/>
                <a:cs typeface="Tahoma" panose="020B0604030504040204" pitchFamily="34" charset="0"/>
              </a:rPr>
              <a:t>PROJE UYGULAMA SÜRECİ</a:t>
            </a:r>
          </a:p>
        </p:txBody>
      </p:sp>
      <p:sp>
        <p:nvSpPr>
          <p:cNvPr id="4" name="Veri Yer Tutucusu 3"/>
          <p:cNvSpPr>
            <a:spLocks noGrp="1"/>
          </p:cNvSpPr>
          <p:nvPr>
            <p:ph type="dt" sz="half" idx="10"/>
          </p:nvPr>
        </p:nvSpPr>
        <p:spPr/>
        <p:txBody>
          <a:bodyPr/>
          <a:lstStyle/>
          <a:p>
            <a:fld id="{D6F285F8-67EE-4A64-BC16-8DA9750F18DA}" type="datetime1">
              <a:rPr lang="tr-TR" smtClean="0"/>
              <a:t>13.08.2020</a:t>
            </a:fld>
            <a:endParaRPr lang="tr-TR" dirty="0"/>
          </a:p>
        </p:txBody>
      </p:sp>
    </p:spTree>
    <p:extLst>
      <p:ext uri="{BB962C8B-B14F-4D97-AF65-F5344CB8AC3E}">
        <p14:creationId xmlns:p14="http://schemas.microsoft.com/office/powerpoint/2010/main" val="1792116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20</a:t>
            </a:fld>
            <a:endParaRPr lang="tr-TR"/>
          </a:p>
        </p:txBody>
      </p:sp>
      <p:sp>
        <p:nvSpPr>
          <p:cNvPr id="8" name="Metin Yer Tutucusu 7"/>
          <p:cNvSpPr>
            <a:spLocks noGrp="1"/>
          </p:cNvSpPr>
          <p:nvPr>
            <p:ph type="body" sz="quarter" idx="18"/>
          </p:nvPr>
        </p:nvSpPr>
        <p:spPr/>
        <p:txBody>
          <a:bodyPr/>
          <a:lstStyle/>
          <a:p>
            <a:r>
              <a:rPr lang="es-ES" dirty="0"/>
              <a:t>Ara ve Nihai Rapor İçeriği</a:t>
            </a:r>
            <a:endParaRPr lang="en-US" dirty="0"/>
          </a:p>
        </p:txBody>
      </p:sp>
      <p:sp>
        <p:nvSpPr>
          <p:cNvPr id="5" name="2 İçerik Yer Tutucusu"/>
          <p:cNvSpPr>
            <a:spLocks noGrp="1"/>
          </p:cNvSpPr>
          <p:nvPr>
            <p:ph idx="1"/>
          </p:nvPr>
        </p:nvSpPr>
        <p:spPr bwMode="auto">
          <a:xfrm>
            <a:off x="0" y="1412776"/>
            <a:ext cx="8229600" cy="398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23888" indent="-514350">
              <a:lnSpc>
                <a:spcPct val="150000"/>
              </a:lnSpc>
              <a:buFont typeface="Wingdings" panose="05000000000000000000" pitchFamily="2" charset="2"/>
              <a:buChar char="§"/>
            </a:pPr>
            <a:r>
              <a:rPr lang="tr-TR" dirty="0"/>
              <a:t>Teknik Bölüm ve Destekleyici Belgeleri</a:t>
            </a:r>
          </a:p>
          <a:p>
            <a:pPr marL="623888" indent="-514350">
              <a:lnSpc>
                <a:spcPct val="150000"/>
              </a:lnSpc>
              <a:buFont typeface="Wingdings" panose="05000000000000000000" pitchFamily="2" charset="2"/>
              <a:buChar char="§"/>
            </a:pPr>
            <a:r>
              <a:rPr lang="tr-TR" dirty="0"/>
              <a:t>Mali Bölüm ve Destekleyici Belgeleri</a:t>
            </a:r>
          </a:p>
          <a:p>
            <a:pPr marL="623888" indent="-514350">
              <a:lnSpc>
                <a:spcPct val="150000"/>
              </a:lnSpc>
              <a:buFont typeface="Wingdings" panose="05000000000000000000" pitchFamily="2" charset="2"/>
              <a:buChar char="§"/>
            </a:pPr>
            <a:r>
              <a:rPr lang="tr-TR" dirty="0"/>
              <a:t>(Varsa) Ödeme Talebi</a:t>
            </a:r>
          </a:p>
          <a:p>
            <a:pPr marL="623888" indent="-514350">
              <a:lnSpc>
                <a:spcPct val="150000"/>
              </a:lnSpc>
              <a:buFont typeface="Wingdings" panose="05000000000000000000" pitchFamily="2" charset="2"/>
              <a:buChar char="§"/>
            </a:pPr>
            <a:r>
              <a:rPr lang="tr-TR" dirty="0"/>
              <a:t>İlgili döneme ait eş finansman tutarının bankaya yatırıldığına dair banka dekontu </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linds(horizontal)">
                                      <p:cBhvr>
                                        <p:cTn id="15" dur="500"/>
                                        <p:tgtEl>
                                          <p:spTgt spid="5">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linds(horizontal)">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21</a:t>
            </a:fld>
            <a:endParaRPr lang="tr-TR"/>
          </a:p>
        </p:txBody>
      </p:sp>
      <p:sp>
        <p:nvSpPr>
          <p:cNvPr id="8" name="Metin Yer Tutucusu 7"/>
          <p:cNvSpPr>
            <a:spLocks noGrp="1"/>
          </p:cNvSpPr>
          <p:nvPr>
            <p:ph type="body" sz="quarter" idx="18"/>
          </p:nvPr>
        </p:nvSpPr>
        <p:spPr/>
        <p:txBody>
          <a:bodyPr/>
          <a:lstStyle/>
          <a:p>
            <a:r>
              <a:rPr lang="en-US" dirty="0" err="1"/>
              <a:t>Ara</a:t>
            </a:r>
            <a:r>
              <a:rPr lang="en-US" dirty="0"/>
              <a:t> </a:t>
            </a:r>
            <a:r>
              <a:rPr lang="en-US" dirty="0" err="1"/>
              <a:t>ve</a:t>
            </a:r>
            <a:r>
              <a:rPr lang="en-US" dirty="0"/>
              <a:t> </a:t>
            </a:r>
            <a:r>
              <a:rPr lang="en-US" dirty="0" err="1"/>
              <a:t>Nihai</a:t>
            </a:r>
            <a:r>
              <a:rPr lang="en-US" dirty="0"/>
              <a:t> </a:t>
            </a:r>
            <a:r>
              <a:rPr lang="en-US" dirty="0" err="1"/>
              <a:t>Raporlar</a:t>
            </a:r>
            <a:endParaRPr lang="en-US" dirty="0"/>
          </a:p>
        </p:txBody>
      </p:sp>
      <p:sp>
        <p:nvSpPr>
          <p:cNvPr id="5" name="2 İçerik Yer Tutucusu"/>
          <p:cNvSpPr>
            <a:spLocks noGrp="1"/>
          </p:cNvSpPr>
          <p:nvPr>
            <p:ph idx="1"/>
          </p:nvPr>
        </p:nvSpPr>
        <p:spPr bwMode="auto">
          <a:xfrm>
            <a:off x="-29376" y="1268760"/>
            <a:ext cx="8849847" cy="4325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22300" indent="-512763" algn="just">
              <a:buFont typeface="Wingdings" panose="05000000000000000000" pitchFamily="2" charset="2"/>
              <a:buChar char="§"/>
            </a:pPr>
            <a:r>
              <a:rPr lang="tr-TR" dirty="0"/>
              <a:t>Bu raporlar; gerçekleştirilen faaliyetleri, çıktıları, projenin son durumunu gösterdikleri ve ödemeye esas teşkil ettikleri için izleme sürecinin </a:t>
            </a:r>
            <a:r>
              <a:rPr lang="tr-TR" b="1" dirty="0"/>
              <a:t>çok önemli araçları ve aşamalarıdır. </a:t>
            </a:r>
          </a:p>
          <a:p>
            <a:pPr marL="452437" indent="-342900" algn="just">
              <a:buFont typeface="Wingdings" panose="05000000000000000000" pitchFamily="2" charset="2"/>
              <a:buChar char="§"/>
            </a:pPr>
            <a:endParaRPr lang="tr-TR" b="1" dirty="0"/>
          </a:p>
          <a:p>
            <a:pPr marL="622300" indent="-512763" algn="just">
              <a:buFont typeface="Wingdings" panose="05000000000000000000" pitchFamily="2" charset="2"/>
              <a:buChar char="§"/>
            </a:pPr>
            <a:r>
              <a:rPr lang="tr-TR" dirty="0"/>
              <a:t>Ön ödemenin kapatılması ile ara ve nihai ödemenin yapılabilmesi için ilk başta bu raporların sunulması gerekmektedir.</a:t>
            </a:r>
          </a:p>
          <a:p>
            <a:pPr marL="452437" indent="-342900" algn="just">
              <a:buFont typeface="Wingdings" panose="05000000000000000000" pitchFamily="2" charset="2"/>
              <a:buChar char="§"/>
            </a:pPr>
            <a:endParaRPr lang="tr-TR" dirty="0"/>
          </a:p>
          <a:p>
            <a:pPr marL="622300" indent="-512763" algn="just">
              <a:buFont typeface="Wingdings" panose="05000000000000000000" pitchFamily="2" charset="2"/>
              <a:buChar char="§"/>
            </a:pPr>
            <a:r>
              <a:rPr lang="tr-TR" i="1" u="sng" dirty="0">
                <a:solidFill>
                  <a:srgbClr val="FF0000"/>
                </a:solidFill>
              </a:rPr>
              <a:t>Ara veya nihai ödemeler, ilgili raporun Ajans tarafından uygun bulunması halinde yapılır.</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22</a:t>
            </a:fld>
            <a:endParaRPr lang="tr-TR"/>
          </a:p>
        </p:txBody>
      </p:sp>
      <p:sp>
        <p:nvSpPr>
          <p:cNvPr id="8" name="Metin Yer Tutucusu 7"/>
          <p:cNvSpPr>
            <a:spLocks noGrp="1"/>
          </p:cNvSpPr>
          <p:nvPr>
            <p:ph type="body" sz="quarter" idx="18"/>
          </p:nvPr>
        </p:nvSpPr>
        <p:spPr/>
        <p:txBody>
          <a:bodyPr/>
          <a:lstStyle/>
          <a:p>
            <a:r>
              <a:rPr lang="en-US" dirty="0" err="1"/>
              <a:t>Ara</a:t>
            </a:r>
            <a:r>
              <a:rPr lang="en-US" dirty="0"/>
              <a:t> </a:t>
            </a:r>
            <a:r>
              <a:rPr lang="en-US" dirty="0" err="1"/>
              <a:t>ve</a:t>
            </a:r>
            <a:r>
              <a:rPr lang="en-US" dirty="0"/>
              <a:t> </a:t>
            </a:r>
            <a:r>
              <a:rPr lang="en-US" dirty="0" err="1"/>
              <a:t>Nihai</a:t>
            </a:r>
            <a:r>
              <a:rPr lang="en-US" dirty="0"/>
              <a:t> </a:t>
            </a:r>
            <a:r>
              <a:rPr lang="en-US" dirty="0" err="1"/>
              <a:t>Raporlar</a:t>
            </a:r>
            <a:endParaRPr lang="en-US" dirty="0"/>
          </a:p>
        </p:txBody>
      </p:sp>
      <p:sp>
        <p:nvSpPr>
          <p:cNvPr id="5" name="7 İçerik Yer Tutucusu"/>
          <p:cNvSpPr>
            <a:spLocks noGrp="1"/>
          </p:cNvSpPr>
          <p:nvPr>
            <p:ph idx="1"/>
          </p:nvPr>
        </p:nvSpPr>
        <p:spPr bwMode="auto">
          <a:xfrm>
            <a:off x="107504" y="908720"/>
            <a:ext cx="8618474" cy="5543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342900" indent="-342900" algn="just">
              <a:buFont typeface="Wingdings" panose="05000000000000000000" pitchFamily="2" charset="2"/>
              <a:buChar char="§"/>
            </a:pPr>
            <a:endParaRPr lang="tr-TR" dirty="0"/>
          </a:p>
          <a:p>
            <a:pPr marL="342900" indent="-342900" algn="just">
              <a:buFont typeface="Wingdings" panose="05000000000000000000" pitchFamily="2" charset="2"/>
              <a:buChar char="§"/>
            </a:pPr>
            <a:r>
              <a:rPr lang="tr-TR" dirty="0"/>
              <a:t> 	Projenize ilişkin ara ödeme talep ediyorsanız, Ara Raporu, ödeme talebi ile birlikte, KAYS üzerinden hazırlayarak çıktılarıyla birlikte Ajansa sunmalısınız. </a:t>
            </a:r>
          </a:p>
          <a:p>
            <a:pPr marL="342900" indent="-342900" algn="just">
              <a:buFont typeface="Wingdings" panose="05000000000000000000" pitchFamily="2" charset="2"/>
              <a:buChar char="§"/>
            </a:pPr>
            <a:endParaRPr lang="tr-TR" dirty="0"/>
          </a:p>
          <a:p>
            <a:pPr marL="342900" indent="-342900" algn="just">
              <a:buFont typeface="Wingdings" panose="05000000000000000000" pitchFamily="2" charset="2"/>
              <a:buChar char="§"/>
            </a:pPr>
            <a:r>
              <a:rPr lang="tr-TR" dirty="0"/>
              <a:t> 	Nihai raporu ise, ödeme talebi ile birlikte, proje uygulama süresinin bitimini müteakip </a:t>
            </a:r>
            <a:r>
              <a:rPr lang="tr-TR" i="1" dirty="0">
                <a:solidFill>
                  <a:srgbClr val="FF0000"/>
                </a:solidFill>
              </a:rPr>
              <a:t>en geç otuz gün</a:t>
            </a:r>
            <a:r>
              <a:rPr lang="tr-TR" dirty="0">
                <a:solidFill>
                  <a:srgbClr val="FF0000"/>
                </a:solidFill>
              </a:rPr>
              <a:t> </a:t>
            </a:r>
            <a:r>
              <a:rPr lang="tr-TR" dirty="0"/>
              <a:t>içinde KAYS üzerinden de olacak şekilde Ajansa sunmanız gerekir.</a:t>
            </a:r>
          </a:p>
          <a:p>
            <a:pPr marL="342900" indent="-342900" algn="just">
              <a:buFont typeface="Wingdings" panose="05000000000000000000" pitchFamily="2" charset="2"/>
              <a:buChar char="§"/>
            </a:pPr>
            <a:endParaRPr lang="tr-TR" dirty="0"/>
          </a:p>
          <a:p>
            <a:pPr marL="342900" indent="-342900" algn="just">
              <a:buFont typeface="Wingdings" panose="05000000000000000000" pitchFamily="2" charset="2"/>
              <a:buChar char="§"/>
            </a:pPr>
            <a:r>
              <a:rPr lang="tr-TR" u="sng" dirty="0"/>
              <a:t> 	Teknik bölümde</a:t>
            </a:r>
            <a:r>
              <a:rPr lang="tr-TR" dirty="0"/>
              <a:t>; proje faaliyetleri, proje yönetimi, ortakların katılımı, paydaşlarla ilişkiler, görünürlük, performans göstergelerindeki ilerlemeler, projenin genel değerlendirmesi ve varsa küçük sözleşme değişiklikleri hakkındaki bildirimler ve sözleşme değişikliklerine ilişkin bilgiler yer alır.</a:t>
            </a:r>
          </a:p>
          <a:p>
            <a:pPr algn="just">
              <a:buFont typeface="Wingdings" pitchFamily="2" charset="2"/>
              <a:buChar char="Ø"/>
            </a:pPr>
            <a:endParaRPr lang="tr-TR" dirty="0"/>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ox(i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ox(i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ox(in)">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23</a:t>
            </a:fld>
            <a:endParaRPr lang="tr-TR"/>
          </a:p>
        </p:txBody>
      </p:sp>
      <p:sp>
        <p:nvSpPr>
          <p:cNvPr id="8" name="Metin Yer Tutucusu 7"/>
          <p:cNvSpPr>
            <a:spLocks noGrp="1"/>
          </p:cNvSpPr>
          <p:nvPr>
            <p:ph type="body" sz="quarter" idx="18"/>
          </p:nvPr>
        </p:nvSpPr>
        <p:spPr/>
        <p:txBody>
          <a:bodyPr/>
          <a:lstStyle/>
          <a:p>
            <a:r>
              <a:rPr lang="en-US" dirty="0" err="1"/>
              <a:t>Ara</a:t>
            </a:r>
            <a:r>
              <a:rPr lang="en-US" dirty="0"/>
              <a:t> </a:t>
            </a:r>
            <a:r>
              <a:rPr lang="en-US" dirty="0" err="1"/>
              <a:t>ve</a:t>
            </a:r>
            <a:r>
              <a:rPr lang="en-US" dirty="0"/>
              <a:t> </a:t>
            </a:r>
            <a:r>
              <a:rPr lang="en-US" dirty="0" err="1"/>
              <a:t>Nihai</a:t>
            </a:r>
            <a:r>
              <a:rPr lang="en-US" dirty="0"/>
              <a:t> </a:t>
            </a:r>
            <a:r>
              <a:rPr lang="en-US" dirty="0" err="1"/>
              <a:t>Raporlar</a:t>
            </a:r>
            <a:endParaRPr lang="en-US" dirty="0"/>
          </a:p>
          <a:p>
            <a:endParaRPr lang="en-US" dirty="0"/>
          </a:p>
        </p:txBody>
      </p:sp>
      <p:graphicFrame>
        <p:nvGraphicFramePr>
          <p:cNvPr id="5" name="5 Tablo"/>
          <p:cNvGraphicFramePr>
            <a:graphicFrameLocks noGrp="1"/>
          </p:cNvGraphicFramePr>
          <p:nvPr>
            <p:extLst>
              <p:ext uri="{D42A27DB-BD31-4B8C-83A1-F6EECF244321}">
                <p14:modId xmlns:p14="http://schemas.microsoft.com/office/powerpoint/2010/main" val="3912935371"/>
              </p:ext>
            </p:extLst>
          </p:nvPr>
        </p:nvGraphicFramePr>
        <p:xfrm>
          <a:off x="179512" y="836711"/>
          <a:ext cx="8856984" cy="5320190"/>
        </p:xfrm>
        <a:graphic>
          <a:graphicData uri="http://schemas.openxmlformats.org/drawingml/2006/table">
            <a:tbl>
              <a:tblPr firstRow="1" bandRow="1">
                <a:tableStyleId>{9D7B26C5-4107-4FEC-AEDC-1716B250A1EF}</a:tableStyleId>
              </a:tblPr>
              <a:tblGrid>
                <a:gridCol w="2726089">
                  <a:extLst>
                    <a:ext uri="{9D8B030D-6E8A-4147-A177-3AD203B41FA5}">
                      <a16:colId xmlns:a16="http://schemas.microsoft.com/office/drawing/2014/main" val="20000"/>
                    </a:ext>
                  </a:extLst>
                </a:gridCol>
                <a:gridCol w="6130895">
                  <a:extLst>
                    <a:ext uri="{9D8B030D-6E8A-4147-A177-3AD203B41FA5}">
                      <a16:colId xmlns:a16="http://schemas.microsoft.com/office/drawing/2014/main" val="20001"/>
                    </a:ext>
                  </a:extLst>
                </a:gridCol>
              </a:tblGrid>
              <a:tr h="401427">
                <a:tc>
                  <a:txBody>
                    <a:bodyPr/>
                    <a:lstStyle/>
                    <a:p>
                      <a:pPr algn="l"/>
                      <a:r>
                        <a:rPr kumimoji="0" lang="tr-TR" sz="2000" kern="1200" dirty="0"/>
                        <a:t>HARCAMALAR </a:t>
                      </a:r>
                      <a:endParaRPr lang="tr-TR" sz="1800" dirty="0"/>
                    </a:p>
                  </a:txBody>
                  <a:tcPr marL="91428" marR="91428" marT="45715" marB="45715"/>
                </a:tc>
                <a:tc>
                  <a:txBody>
                    <a:bodyPr/>
                    <a:lstStyle/>
                    <a:p>
                      <a:pPr algn="ctr"/>
                      <a:r>
                        <a:rPr kumimoji="0" lang="tr-TR" sz="2000" kern="1200" dirty="0"/>
                        <a:t>DOKÜMANLAR</a:t>
                      </a:r>
                      <a:endParaRPr lang="tr-TR" sz="2000" dirty="0"/>
                    </a:p>
                  </a:txBody>
                  <a:tcPr marL="91428" marR="91428" marT="45715" marB="45715"/>
                </a:tc>
                <a:extLst>
                  <a:ext uri="{0D108BD9-81ED-4DB2-BD59-A6C34878D82A}">
                    <a16:rowId xmlns:a16="http://schemas.microsoft.com/office/drawing/2014/main" val="10000"/>
                  </a:ext>
                </a:extLst>
              </a:tr>
              <a:tr h="1830822">
                <a:tc>
                  <a:txBody>
                    <a:bodyPr/>
                    <a:lstStyle/>
                    <a:p>
                      <a:pPr algn="l">
                        <a:lnSpc>
                          <a:spcPct val="120000"/>
                        </a:lnSpc>
                        <a:spcBef>
                          <a:spcPts val="300"/>
                        </a:spcBef>
                        <a:spcAft>
                          <a:spcPts val="300"/>
                        </a:spcAft>
                      </a:pPr>
                      <a:r>
                        <a:rPr kumimoji="0" lang="tr-TR" sz="1800" kern="1200" dirty="0"/>
                        <a:t>Tüm harcamalar</a:t>
                      </a:r>
                      <a:endParaRPr lang="tr-TR" sz="1200" dirty="0">
                        <a:latin typeface="Times New Roman"/>
                        <a:ea typeface="Times New Roman"/>
                      </a:endParaRPr>
                    </a:p>
                  </a:txBody>
                  <a:tcPr marL="68571" marR="68571" marT="0" marB="0" anchor="ctr"/>
                </a:tc>
                <a:tc>
                  <a:txBody>
                    <a:bodyPr/>
                    <a:lstStyle/>
                    <a:p>
                      <a:pPr marL="342900" lvl="0" indent="-342900">
                        <a:buFont typeface="Wingdings" pitchFamily="2" charset="2"/>
                        <a:buChar char="ü"/>
                      </a:pPr>
                      <a:r>
                        <a:rPr kumimoji="0" lang="tr-TR" sz="1400" kern="1200" dirty="0"/>
                        <a:t>Fatura ve makbuz gibi </a:t>
                      </a:r>
                      <a:r>
                        <a:rPr kumimoji="0" lang="tr-TR" sz="1400" u="sng" kern="1200" dirty="0"/>
                        <a:t>satın alma</a:t>
                      </a:r>
                      <a:r>
                        <a:rPr kumimoji="0" lang="tr-TR" sz="1400" kern="1200" dirty="0"/>
                        <a:t> belgeleri</a:t>
                      </a:r>
                    </a:p>
                    <a:p>
                      <a:pPr marL="342900" lvl="0" indent="-342900">
                        <a:buFont typeface="Wingdings" pitchFamily="2" charset="2"/>
                        <a:buChar char="ü"/>
                      </a:pPr>
                      <a:r>
                        <a:rPr kumimoji="0" lang="tr-TR" sz="1400" kern="1200" dirty="0"/>
                        <a:t>Banka hesap özeti, borç makbuzu, taşeron ödemeleri gibi </a:t>
                      </a:r>
                      <a:r>
                        <a:rPr kumimoji="0" lang="tr-TR" sz="1400" u="sng" kern="1200" dirty="0"/>
                        <a:t>ödeme</a:t>
                      </a:r>
                      <a:r>
                        <a:rPr kumimoji="0" lang="tr-TR" sz="1400" kern="1200" dirty="0"/>
                        <a:t> belgeleri</a:t>
                      </a:r>
                    </a:p>
                    <a:p>
                      <a:pPr marL="342900" lvl="0" indent="-342900">
                        <a:buFont typeface="Wingdings" pitchFamily="2" charset="2"/>
                        <a:buChar char="ü"/>
                      </a:pPr>
                      <a:r>
                        <a:rPr kumimoji="0" lang="tr-TR" sz="1400" kern="1200" dirty="0"/>
                        <a:t>Onaylanmış raporlar, seminer, konferans ve eğitim katılım belgeleri (ilgili belgeler ve elde edilen malzemeler, katılımcı listeleri ile sertifikalar dahil olmak üzere) gibi </a:t>
                      </a:r>
                      <a:r>
                        <a:rPr kumimoji="0" lang="tr-TR" sz="1400" u="sng" kern="1200" dirty="0"/>
                        <a:t>hizmetlerin gerçekleştiğine dair belgeler</a:t>
                      </a:r>
                      <a:endParaRPr kumimoji="0" lang="tr-TR" sz="1400" kern="1200" dirty="0"/>
                    </a:p>
                    <a:p>
                      <a:pPr marL="342900" indent="-342900">
                        <a:buFont typeface="Wingdings" pitchFamily="2" charset="2"/>
                        <a:buChar char="ü"/>
                      </a:pPr>
                      <a:r>
                        <a:rPr kumimoji="0" lang="tr-TR" sz="1400" kern="1200" dirty="0"/>
                        <a:t>Hesap defterleri, alt hesaplar ve bordro hesapları, demirbaş kayıtları ve ilgili diğer muhasebe bilgileri gibi yararlanıcının muhasebe kayıtları (bilgisayar ya da elle tutulmuş)</a:t>
                      </a:r>
                      <a:endParaRPr lang="tr-TR" sz="1400" dirty="0"/>
                    </a:p>
                  </a:txBody>
                  <a:tcPr marL="91428" marR="91428" marT="45715" marB="45715"/>
                </a:tc>
                <a:extLst>
                  <a:ext uri="{0D108BD9-81ED-4DB2-BD59-A6C34878D82A}">
                    <a16:rowId xmlns:a16="http://schemas.microsoft.com/office/drawing/2014/main" val="10001"/>
                  </a:ext>
                </a:extLst>
              </a:tr>
              <a:tr h="524945">
                <a:tc>
                  <a:txBody>
                    <a:bodyPr/>
                    <a:lstStyle/>
                    <a:p>
                      <a:pPr algn="l"/>
                      <a:r>
                        <a:rPr kumimoji="0" lang="tr-TR" sz="1800" kern="1200" dirty="0"/>
                        <a:t>İnsan Kaynakları</a:t>
                      </a:r>
                      <a:endParaRPr lang="tr-TR" sz="1800" dirty="0"/>
                    </a:p>
                  </a:txBody>
                  <a:tcPr marL="91428" marR="91428" marT="45715" marB="45715" anchor="ctr"/>
                </a:tc>
                <a:tc>
                  <a:txBody>
                    <a:bodyPr/>
                    <a:lstStyle/>
                    <a:p>
                      <a:pPr marL="358775" indent="0"/>
                      <a:r>
                        <a:rPr kumimoji="0" lang="tr-TR" sz="1400" kern="1200" dirty="0"/>
                        <a:t>Sözleşmeler, ücret beyanları, tüm proje personelinin aylık zaman çizelgeleri ve çıktıları gibi personel ve bordro kayıtları</a:t>
                      </a:r>
                      <a:endParaRPr lang="tr-TR" sz="1400" dirty="0"/>
                    </a:p>
                  </a:txBody>
                  <a:tcPr marL="91428" marR="91428" marT="45715" marB="45715" anchor="ctr"/>
                </a:tc>
                <a:extLst>
                  <a:ext uri="{0D108BD9-81ED-4DB2-BD59-A6C34878D82A}">
                    <a16:rowId xmlns:a16="http://schemas.microsoft.com/office/drawing/2014/main" val="10002"/>
                  </a:ext>
                </a:extLst>
              </a:tr>
              <a:tr h="1389577">
                <a:tc>
                  <a:txBody>
                    <a:bodyPr/>
                    <a:lstStyle/>
                    <a:p>
                      <a:pPr algn="l"/>
                      <a:r>
                        <a:rPr kumimoji="0" lang="tr-TR" sz="1800" kern="1200" dirty="0"/>
                        <a:t>Seyahat</a:t>
                      </a:r>
                      <a:endParaRPr lang="tr-TR" sz="1800" dirty="0"/>
                    </a:p>
                  </a:txBody>
                  <a:tcPr marL="91428" marR="91428" marT="45715" marB="45715" anchor="ctr"/>
                </a:tc>
                <a:tc>
                  <a:txBody>
                    <a:bodyPr/>
                    <a:lstStyle/>
                    <a:p>
                      <a:pPr marL="358775" indent="-358775">
                        <a:buFont typeface="Wingdings" pitchFamily="2" charset="2"/>
                        <a:buChar char="ü"/>
                      </a:pPr>
                      <a:r>
                        <a:rPr kumimoji="0" lang="tr-TR" sz="1400" kern="1200" dirty="0"/>
                        <a:t>Seyahat biletleri (uçak seyahati tercih edilmesi durumunda uçuş kartları da dahil olmak üzere)</a:t>
                      </a:r>
                    </a:p>
                    <a:p>
                      <a:pPr marL="358775" indent="-358775">
                        <a:buFont typeface="Wingdings" pitchFamily="2" charset="2"/>
                        <a:buChar char="ü"/>
                      </a:pPr>
                      <a:r>
                        <a:rPr kumimoji="0" lang="tr-TR" sz="1400" kern="1200" dirty="0"/>
                        <a:t>Araç kiralama: Acente faturası ve </a:t>
                      </a:r>
                      <a:r>
                        <a:rPr kumimoji="0" lang="tr-TR" sz="1400" kern="1200" dirty="0" err="1"/>
                        <a:t>katedilen</a:t>
                      </a:r>
                      <a:r>
                        <a:rPr kumimoji="0" lang="tr-TR" sz="1400" kern="1200" dirty="0"/>
                        <a:t> mesafenin özet listesi</a:t>
                      </a:r>
                    </a:p>
                    <a:p>
                      <a:pPr marL="358775" indent="-358775">
                        <a:buFont typeface="Wingdings" pitchFamily="2" charset="2"/>
                        <a:buChar char="ü"/>
                      </a:pPr>
                      <a:r>
                        <a:rPr kumimoji="0" lang="tr-TR" sz="1400" kern="1200" dirty="0"/>
                        <a:t>Araba: Benzin masrafları için, </a:t>
                      </a:r>
                      <a:r>
                        <a:rPr kumimoji="0" lang="tr-TR" sz="1400" kern="1200" dirty="0" err="1"/>
                        <a:t>katedilen</a:t>
                      </a:r>
                      <a:r>
                        <a:rPr kumimoji="0" lang="tr-TR" sz="1400" kern="1200" dirty="0"/>
                        <a:t> mesafenin özet listesi, kullanılan araçların ortalama yakıt tüketimi ve benzin maliyetine ilişkin destekleyici belgeler (EK 5.3)</a:t>
                      </a:r>
                      <a:endParaRPr lang="tr-TR" sz="1400" dirty="0"/>
                    </a:p>
                  </a:txBody>
                  <a:tcPr marL="91428" marR="91428" marT="45715" marB="45715"/>
                </a:tc>
                <a:extLst>
                  <a:ext uri="{0D108BD9-81ED-4DB2-BD59-A6C34878D82A}">
                    <a16:rowId xmlns:a16="http://schemas.microsoft.com/office/drawing/2014/main" val="10003"/>
                  </a:ext>
                </a:extLst>
              </a:tr>
              <a:tr h="1173419">
                <a:tc>
                  <a:txBody>
                    <a:bodyPr/>
                    <a:lstStyle/>
                    <a:p>
                      <a:pPr algn="l"/>
                      <a:r>
                        <a:rPr kumimoji="0" lang="tr-TR" sz="1800" kern="1200" dirty="0"/>
                        <a:t>Taşeronlardan temin edilen mal, hizmet ya da yapım işleri</a:t>
                      </a:r>
                      <a:endParaRPr lang="tr-TR" sz="1800" dirty="0"/>
                    </a:p>
                  </a:txBody>
                  <a:tcPr marL="91428" marR="91428" marT="45715" marB="45715" anchor="ctr"/>
                </a:tc>
                <a:tc>
                  <a:txBody>
                    <a:bodyPr/>
                    <a:lstStyle/>
                    <a:p>
                      <a:pPr marL="358775" indent="-358775">
                        <a:buFont typeface="Wingdings" pitchFamily="2" charset="2"/>
                        <a:buChar char="ü"/>
                      </a:pPr>
                      <a:r>
                        <a:rPr kumimoji="0" lang="tr-TR" sz="1400" kern="1200" dirty="0"/>
                        <a:t>İhale belgeleri, ihaleye katılanların teklifleri ve değerlendirme raporu gibi satın alma usullerine ilişkin belgeler</a:t>
                      </a:r>
                    </a:p>
                    <a:p>
                      <a:pPr marL="358775" indent="-358775">
                        <a:buFont typeface="Wingdings" pitchFamily="2" charset="2"/>
                        <a:buChar char="ü"/>
                      </a:pPr>
                      <a:r>
                        <a:rPr kumimoji="0" lang="tr-TR" sz="1400" kern="1200" dirty="0"/>
                        <a:t>Sözleşme ve sipariş formları gibi taahhüt belgeleri</a:t>
                      </a:r>
                    </a:p>
                    <a:p>
                      <a:pPr marL="358775" indent="-358775">
                        <a:buFont typeface="Wingdings" pitchFamily="2" charset="2"/>
                        <a:buChar char="ü"/>
                      </a:pPr>
                      <a:r>
                        <a:rPr kumimoji="0" lang="tr-TR" sz="1400" kern="1200" dirty="0"/>
                        <a:t>Tedarikçiden tesellüm makbuzları gibi mal alımlarına ait belge</a:t>
                      </a:r>
                    </a:p>
                    <a:p>
                      <a:pPr marL="358775" indent="-358775">
                        <a:buFont typeface="Wingdings" pitchFamily="2" charset="2"/>
                        <a:buChar char="ü"/>
                      </a:pPr>
                      <a:r>
                        <a:rPr kumimoji="0" lang="tr-TR" sz="1400" kern="1200" dirty="0"/>
                        <a:t>Kabul belgeleri gibi yapım işlerinin tamamlandığına dair belgeler</a:t>
                      </a:r>
                      <a:endParaRPr lang="tr-TR" sz="1400" dirty="0"/>
                    </a:p>
                  </a:txBody>
                  <a:tcPr marL="91428" marR="91428" marT="45715" marB="4571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3489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24</a:t>
            </a:fld>
            <a:endParaRPr lang="tr-TR"/>
          </a:p>
        </p:txBody>
      </p:sp>
      <p:sp>
        <p:nvSpPr>
          <p:cNvPr id="8" name="Metin Yer Tutucusu 7"/>
          <p:cNvSpPr>
            <a:spLocks noGrp="1"/>
          </p:cNvSpPr>
          <p:nvPr>
            <p:ph type="body" sz="quarter" idx="18"/>
          </p:nvPr>
        </p:nvSpPr>
        <p:spPr/>
        <p:txBody>
          <a:bodyPr/>
          <a:lstStyle/>
          <a:p>
            <a:r>
              <a:rPr lang="en-US" dirty="0" err="1"/>
              <a:t>Ara</a:t>
            </a:r>
            <a:r>
              <a:rPr lang="en-US" dirty="0"/>
              <a:t> </a:t>
            </a:r>
            <a:r>
              <a:rPr lang="en-US" dirty="0" err="1"/>
              <a:t>ve</a:t>
            </a:r>
            <a:r>
              <a:rPr lang="en-US" dirty="0"/>
              <a:t> </a:t>
            </a:r>
            <a:r>
              <a:rPr lang="en-US" dirty="0" err="1"/>
              <a:t>Nihai</a:t>
            </a:r>
            <a:r>
              <a:rPr lang="en-US" dirty="0"/>
              <a:t> </a:t>
            </a:r>
            <a:r>
              <a:rPr lang="en-US" dirty="0" err="1"/>
              <a:t>Raporlar</a:t>
            </a:r>
            <a:endParaRPr lang="en-US" dirty="0"/>
          </a:p>
          <a:p>
            <a:endParaRPr lang="en-US" dirty="0"/>
          </a:p>
        </p:txBody>
      </p:sp>
      <p:sp>
        <p:nvSpPr>
          <p:cNvPr id="5" name="Başlık 1"/>
          <p:cNvSpPr txBox="1">
            <a:spLocks/>
          </p:cNvSpPr>
          <p:nvPr/>
        </p:nvSpPr>
        <p:spPr bwMode="auto">
          <a:xfrm>
            <a:off x="179512" y="1052736"/>
            <a:ext cx="82073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u="sng" dirty="0" err="1">
                <a:latin typeface="Helvetica" panose="020B0604020202020204" pitchFamily="34" charset="0"/>
                <a:cs typeface="Helvetica" panose="020B0604020202020204" pitchFamily="34" charset="0"/>
              </a:rPr>
              <a:t>İnsan</a:t>
            </a:r>
            <a:r>
              <a:rPr lang="en-US" sz="2000" b="1" u="sng" dirty="0">
                <a:latin typeface="Helvetica" panose="020B0604020202020204" pitchFamily="34" charset="0"/>
                <a:cs typeface="Helvetica" panose="020B0604020202020204" pitchFamily="34" charset="0"/>
              </a:rPr>
              <a:t> </a:t>
            </a:r>
            <a:r>
              <a:rPr lang="tr-TR" sz="2000" b="1" u="sng" dirty="0" err="1">
                <a:latin typeface="Helvetica" panose="020B0604020202020204" pitchFamily="34" charset="0"/>
                <a:cs typeface="Helvetica" panose="020B0604020202020204" pitchFamily="34" charset="0"/>
              </a:rPr>
              <a:t>K</a:t>
            </a:r>
            <a:r>
              <a:rPr lang="en-US" sz="2000" b="1" u="sng" dirty="0" err="1">
                <a:latin typeface="Helvetica" panose="020B0604020202020204" pitchFamily="34" charset="0"/>
                <a:cs typeface="Helvetica" panose="020B0604020202020204" pitchFamily="34" charset="0"/>
              </a:rPr>
              <a:t>aynakları</a:t>
            </a:r>
            <a:endParaRPr lang="en-US" sz="2000" b="1" u="sng" dirty="0">
              <a:latin typeface="Helvetica" panose="020B0604020202020204" pitchFamily="34" charset="0"/>
              <a:cs typeface="Helvetica" panose="020B0604020202020204" pitchFamily="34" charset="0"/>
            </a:endParaRPr>
          </a:p>
        </p:txBody>
      </p:sp>
      <p:sp>
        <p:nvSpPr>
          <p:cNvPr id="9" name="2 İçerik Yer Tutucusu"/>
          <p:cNvSpPr>
            <a:spLocks noGrp="1"/>
          </p:cNvSpPr>
          <p:nvPr>
            <p:ph idx="1"/>
          </p:nvPr>
        </p:nvSpPr>
        <p:spPr>
          <a:xfrm>
            <a:off x="179512" y="1484784"/>
            <a:ext cx="8785225" cy="3995688"/>
          </a:xfrm>
        </p:spPr>
        <p:txBody>
          <a:bodyPr rtlCol="0">
            <a:normAutofit/>
          </a:bodyPr>
          <a:lstStyle/>
          <a:p>
            <a:pPr marL="742950" lvl="1" indent="-285750" algn="just" eaLnBrk="1" fontAlgn="auto" hangingPunct="1">
              <a:spcAft>
                <a:spcPts val="0"/>
              </a:spcAft>
              <a:buFont typeface="Wingdings" panose="05000000000000000000" pitchFamily="2" charset="2"/>
              <a:buChar char="§"/>
              <a:defRPr/>
            </a:pPr>
            <a:r>
              <a:rPr lang="tr-TR" sz="1800" b="0" dirty="0">
                <a:latin typeface="Helvetica" panose="020B0604020202020204" pitchFamily="34" charset="0"/>
                <a:cs typeface="Helvetica" panose="020B0604020202020204" pitchFamily="34" charset="0"/>
              </a:rPr>
              <a:t>Proje kapsamında yeni istihdam öngörülüyorsa,  </a:t>
            </a:r>
          </a:p>
          <a:p>
            <a:pPr marL="1238250" lvl="1" indent="-342900" algn="just">
              <a:buFont typeface="Wingdings" panose="05000000000000000000" pitchFamily="2" charset="2"/>
              <a:buChar char="§"/>
              <a:defRPr/>
            </a:pPr>
            <a:r>
              <a:rPr lang="tr-TR" sz="1800" b="0" dirty="0">
                <a:latin typeface="Helvetica" panose="020B0604020202020204" pitchFamily="34" charset="0"/>
                <a:cs typeface="Helvetica" panose="020B0604020202020204" pitchFamily="34" charset="0"/>
              </a:rPr>
              <a:t>  İş Sözleşmesi yapılmalı,</a:t>
            </a:r>
          </a:p>
          <a:p>
            <a:pPr marL="1238250" lvl="1" indent="-342900" algn="just">
              <a:buFont typeface="Wingdings" panose="05000000000000000000" pitchFamily="2" charset="2"/>
              <a:buChar char="§"/>
              <a:defRPr/>
            </a:pPr>
            <a:r>
              <a:rPr lang="tr-TR" sz="1800" b="0" dirty="0">
                <a:solidFill>
                  <a:schemeClr val="accent2"/>
                </a:solidFill>
                <a:latin typeface="Helvetica" panose="020B0604020202020204" pitchFamily="34" charset="0"/>
                <a:cs typeface="Helvetica" panose="020B0604020202020204" pitchFamily="34" charset="0"/>
              </a:rPr>
              <a:t>  </a:t>
            </a:r>
            <a:r>
              <a:rPr lang="tr-TR" sz="1800" b="0" dirty="0">
                <a:latin typeface="Helvetica" panose="020B0604020202020204" pitchFamily="34" charset="0"/>
                <a:cs typeface="Helvetica" panose="020B0604020202020204" pitchFamily="34" charset="0"/>
              </a:rPr>
              <a:t>SGK’ ya </a:t>
            </a:r>
            <a:r>
              <a:rPr lang="tr-TR" sz="1800" b="0" u="sng" dirty="0">
                <a:latin typeface="Helvetica" panose="020B0604020202020204" pitchFamily="34" charset="0"/>
                <a:cs typeface="Helvetica" panose="020B0604020202020204" pitchFamily="34" charset="0"/>
              </a:rPr>
              <a:t>İşe Giriş Bildirgesi </a:t>
            </a:r>
            <a:r>
              <a:rPr lang="tr-TR" sz="1800" b="0" dirty="0">
                <a:latin typeface="Helvetica" panose="020B0604020202020204" pitchFamily="34" charset="0"/>
                <a:cs typeface="Helvetica" panose="020B0604020202020204" pitchFamily="34" charset="0"/>
              </a:rPr>
              <a:t>verilmelidir.</a:t>
            </a:r>
          </a:p>
          <a:p>
            <a:pPr marL="742950" lvl="1" indent="-285750" algn="just" eaLnBrk="1" fontAlgn="auto" hangingPunct="1">
              <a:spcAft>
                <a:spcPts val="0"/>
              </a:spcAft>
              <a:buFont typeface="Wingdings" panose="05000000000000000000" pitchFamily="2" charset="2"/>
              <a:buChar char="§"/>
              <a:defRPr/>
            </a:pPr>
            <a:endParaRPr lang="tr-TR" sz="1800" b="0" dirty="0">
              <a:latin typeface="Helvetica" panose="020B0604020202020204" pitchFamily="34" charset="0"/>
              <a:cs typeface="Helvetica" panose="020B0604020202020204" pitchFamily="34" charset="0"/>
            </a:endParaRPr>
          </a:p>
          <a:p>
            <a:pPr marL="742950" lvl="1" indent="-285750" algn="just" eaLnBrk="1" fontAlgn="auto" hangingPunct="1">
              <a:spcAft>
                <a:spcPts val="0"/>
              </a:spcAft>
              <a:buFont typeface="Wingdings" panose="05000000000000000000" pitchFamily="2" charset="2"/>
              <a:buChar char="§"/>
              <a:defRPr/>
            </a:pPr>
            <a:r>
              <a:rPr lang="tr-TR" sz="1800" b="0" dirty="0">
                <a:latin typeface="Helvetica" panose="020B0604020202020204" pitchFamily="34" charset="0"/>
                <a:cs typeface="Helvetica" panose="020B0604020202020204" pitchFamily="34" charset="0"/>
              </a:rPr>
              <a:t>İnsan kaynakları maliyeti, personelin resmi olarak işe giriş yaptığı tarih itibariyle hesaplanacaktır.</a:t>
            </a:r>
          </a:p>
          <a:p>
            <a:pPr marL="742950" lvl="1" indent="-285750" algn="just" eaLnBrk="1" fontAlgn="auto" hangingPunct="1">
              <a:spcAft>
                <a:spcPts val="0"/>
              </a:spcAft>
              <a:buFont typeface="Wingdings" panose="05000000000000000000" pitchFamily="2" charset="2"/>
              <a:buChar char="§"/>
              <a:defRPr/>
            </a:pPr>
            <a:endParaRPr lang="tr-TR" sz="1800" b="0" dirty="0">
              <a:latin typeface="Helvetica" panose="020B0604020202020204" pitchFamily="34" charset="0"/>
              <a:cs typeface="Helvetica" panose="020B0604020202020204" pitchFamily="34" charset="0"/>
            </a:endParaRPr>
          </a:p>
          <a:p>
            <a:pPr marL="742950" lvl="1" indent="-285750" algn="just" eaLnBrk="1" fontAlgn="auto" hangingPunct="1">
              <a:spcAft>
                <a:spcPts val="0"/>
              </a:spcAft>
              <a:buFont typeface="Wingdings" panose="05000000000000000000" pitchFamily="2" charset="2"/>
              <a:buChar char="§"/>
              <a:defRPr/>
            </a:pPr>
            <a:r>
              <a:rPr lang="tr-TR" sz="1800" b="0" dirty="0">
                <a:latin typeface="Helvetica" panose="020B0604020202020204" pitchFamily="34" charset="0"/>
                <a:cs typeface="Helvetica" panose="020B0604020202020204" pitchFamily="34" charset="0"/>
              </a:rPr>
              <a:t>Bütçede insan kaynakları kaleminde yer alan tutar, çalışanın alacağı ücreti ve diğer tüm yasal yükümlülükleri içeren toplam maliyettir. (</a:t>
            </a:r>
            <a:r>
              <a:rPr lang="tr-TR" sz="1800" b="0" u="sng" dirty="0">
                <a:latin typeface="Helvetica" panose="020B0604020202020204" pitchFamily="34" charset="0"/>
                <a:cs typeface="Helvetica" panose="020B0604020202020204" pitchFamily="34" charset="0"/>
              </a:rPr>
              <a:t>YARARLANICININ TOPLAM MALİYETİ</a:t>
            </a:r>
            <a:r>
              <a:rPr lang="tr-TR" sz="1800" b="0" dirty="0">
                <a:latin typeface="Helvetica" panose="020B0604020202020204" pitchFamily="34" charset="0"/>
                <a:cs typeface="Helvetica" panose="020B0604020202020204" pitchFamily="34" charset="0"/>
              </a:rPr>
              <a:t>)</a:t>
            </a:r>
          </a:p>
          <a:p>
            <a:pPr marL="742950" lvl="1" indent="-285750" algn="just" eaLnBrk="1" fontAlgn="auto" hangingPunct="1">
              <a:spcAft>
                <a:spcPts val="0"/>
              </a:spcAft>
              <a:buFont typeface="Wingdings" panose="05000000000000000000" pitchFamily="2" charset="2"/>
              <a:buChar char="§"/>
              <a:defRPr/>
            </a:pPr>
            <a:endParaRPr lang="tr-TR" sz="1800" b="0" dirty="0">
              <a:latin typeface="Helvetica" panose="020B0604020202020204" pitchFamily="34" charset="0"/>
              <a:cs typeface="Helvetica" panose="020B0604020202020204" pitchFamily="34" charset="0"/>
            </a:endParaRPr>
          </a:p>
          <a:p>
            <a:pPr marL="742950" lvl="1" indent="-285750" algn="just" eaLnBrk="1" fontAlgn="auto" hangingPunct="1">
              <a:spcAft>
                <a:spcPts val="0"/>
              </a:spcAft>
              <a:buFont typeface="Wingdings" panose="05000000000000000000" pitchFamily="2" charset="2"/>
              <a:buChar char="§"/>
              <a:defRPr/>
            </a:pPr>
            <a:r>
              <a:rPr lang="tr-TR" sz="1800" b="0" dirty="0">
                <a:latin typeface="Helvetica" panose="020B0604020202020204" pitchFamily="34" charset="0"/>
                <a:cs typeface="Helvetica" panose="020B0604020202020204" pitchFamily="34" charset="0"/>
              </a:rPr>
              <a:t>Ücret ve yasal kesintilere ait ödemeler </a:t>
            </a:r>
            <a:r>
              <a:rPr lang="tr-TR" sz="1800" b="0" u="sng" dirty="0">
                <a:latin typeface="Helvetica" panose="020B0604020202020204" pitchFamily="34" charset="0"/>
                <a:cs typeface="Helvetica" panose="020B0604020202020204" pitchFamily="34" charset="0"/>
              </a:rPr>
              <a:t>proje hesabından yapılmalıdır.</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lide(fromBottom)">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slide(fromBottom)">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slide(fromBottom)">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slide(fromBottom)">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slide(fromBottom)">
                                      <p:cBhvr>
                                        <p:cTn id="3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25</a:t>
            </a:fld>
            <a:endParaRPr lang="tr-TR"/>
          </a:p>
        </p:txBody>
      </p:sp>
      <p:sp>
        <p:nvSpPr>
          <p:cNvPr id="8" name="Metin Yer Tutucusu 7"/>
          <p:cNvSpPr>
            <a:spLocks noGrp="1"/>
          </p:cNvSpPr>
          <p:nvPr>
            <p:ph type="body" sz="quarter" idx="18"/>
          </p:nvPr>
        </p:nvSpPr>
        <p:spPr/>
        <p:txBody>
          <a:bodyPr/>
          <a:lstStyle/>
          <a:p>
            <a:r>
              <a:rPr lang="en-US" dirty="0" err="1"/>
              <a:t>Ara</a:t>
            </a:r>
            <a:r>
              <a:rPr lang="en-US" dirty="0"/>
              <a:t> </a:t>
            </a:r>
            <a:r>
              <a:rPr lang="en-US" dirty="0" err="1"/>
              <a:t>ve</a:t>
            </a:r>
            <a:r>
              <a:rPr lang="en-US" dirty="0"/>
              <a:t> </a:t>
            </a:r>
            <a:r>
              <a:rPr lang="en-US" dirty="0" err="1"/>
              <a:t>Nihai</a:t>
            </a:r>
            <a:r>
              <a:rPr lang="en-US" dirty="0"/>
              <a:t> </a:t>
            </a:r>
            <a:r>
              <a:rPr lang="en-US" dirty="0" err="1"/>
              <a:t>Raporlar</a:t>
            </a:r>
            <a:endParaRPr lang="en-US" dirty="0"/>
          </a:p>
          <a:p>
            <a:endParaRPr lang="en-US" dirty="0"/>
          </a:p>
        </p:txBody>
      </p:sp>
      <p:sp>
        <p:nvSpPr>
          <p:cNvPr id="5" name="2 İçerik Yer Tutucusu"/>
          <p:cNvSpPr>
            <a:spLocks noGrp="1"/>
          </p:cNvSpPr>
          <p:nvPr>
            <p:ph idx="1"/>
          </p:nvPr>
        </p:nvSpPr>
        <p:spPr bwMode="auto">
          <a:xfrm>
            <a:off x="395536" y="908720"/>
            <a:ext cx="8569325" cy="5327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177800" indent="-60325">
              <a:buFontTx/>
              <a:buNone/>
            </a:pPr>
            <a:r>
              <a:rPr lang="tr-TR" sz="2200" b="1" u="sng" dirty="0"/>
              <a:t>İdari Maliyetler:</a:t>
            </a:r>
          </a:p>
          <a:p>
            <a:pPr marL="177800" indent="-60325">
              <a:buFontTx/>
              <a:buNone/>
            </a:pPr>
            <a:r>
              <a:rPr lang="tr-TR" sz="1800" dirty="0">
                <a:solidFill>
                  <a:srgbClr val="FF0000"/>
                </a:solidFill>
              </a:rPr>
              <a:t>İdari maliyetler yedek akçe (acil ihtiyaç kalemi)  olarak değerlendirilemez. </a:t>
            </a:r>
          </a:p>
          <a:p>
            <a:pPr marL="177800" indent="-60325">
              <a:buFontTx/>
              <a:buNone/>
            </a:pPr>
            <a:r>
              <a:rPr lang="tr-TR" sz="1800" dirty="0"/>
              <a:t> </a:t>
            </a:r>
          </a:p>
          <a:p>
            <a:pPr marL="177800" indent="-60325">
              <a:buFontTx/>
              <a:buNone/>
            </a:pPr>
            <a:r>
              <a:rPr lang="tr-TR" sz="1800" dirty="0"/>
              <a:t>Proje yönetimi ve gözetimi ile ilgili olmak ve başka bir kalem altında </a:t>
            </a:r>
            <a:r>
              <a:rPr lang="tr-TR" sz="1800" u="sng" dirty="0" err="1"/>
              <a:t>bütçelendirilmemiş</a:t>
            </a:r>
            <a:r>
              <a:rPr lang="tr-TR" sz="1800" dirty="0"/>
              <a:t> maliyetler;</a:t>
            </a:r>
          </a:p>
          <a:p>
            <a:pPr marL="177800" indent="-60325">
              <a:buFontTx/>
              <a:buNone/>
            </a:pPr>
            <a:endParaRPr lang="tr-TR" sz="1800" dirty="0"/>
          </a:p>
          <a:p>
            <a:pPr marL="925513" lvl="1" indent="-514350">
              <a:buFont typeface="Wingdings" panose="05000000000000000000" pitchFamily="2" charset="2"/>
              <a:buChar char="§"/>
            </a:pPr>
            <a:r>
              <a:rPr lang="tr-TR" sz="1800" dirty="0">
                <a:latin typeface="Helvetica" panose="020B0604020202020204" pitchFamily="34" charset="0"/>
                <a:cs typeface="Helvetica" panose="020B0604020202020204" pitchFamily="34" charset="0"/>
              </a:rPr>
              <a:t>İhale için gazete ilan bedeli</a:t>
            </a:r>
          </a:p>
          <a:p>
            <a:pPr marL="925513" lvl="1" indent="-514350">
              <a:buFont typeface="Wingdings" panose="05000000000000000000" pitchFamily="2" charset="2"/>
              <a:buChar char="§"/>
            </a:pPr>
            <a:r>
              <a:rPr lang="tr-TR" sz="1800" dirty="0">
                <a:latin typeface="Helvetica" panose="020B0604020202020204" pitchFamily="34" charset="0"/>
                <a:cs typeface="Helvetica" panose="020B0604020202020204" pitchFamily="34" charset="0"/>
              </a:rPr>
              <a:t>Proje kapsamında noter masrafları</a:t>
            </a:r>
          </a:p>
          <a:p>
            <a:pPr marL="925513" lvl="1" indent="-514350">
              <a:buFont typeface="Wingdings" panose="05000000000000000000" pitchFamily="2" charset="2"/>
              <a:buChar char="§"/>
            </a:pPr>
            <a:r>
              <a:rPr lang="tr-TR" sz="1800" dirty="0">
                <a:latin typeface="Helvetica" panose="020B0604020202020204" pitchFamily="34" charset="0"/>
                <a:cs typeface="Helvetica" panose="020B0604020202020204" pitchFamily="34" charset="0"/>
              </a:rPr>
              <a:t>İhale ile ilgili olan posta ve kargo bedeli</a:t>
            </a:r>
          </a:p>
          <a:p>
            <a:pPr marL="925513" lvl="1" indent="-514350">
              <a:buFont typeface="Wingdings" panose="05000000000000000000" pitchFamily="2" charset="2"/>
              <a:buChar char="§"/>
            </a:pPr>
            <a:r>
              <a:rPr lang="tr-TR" sz="1800" dirty="0">
                <a:latin typeface="Helvetica" panose="020B0604020202020204" pitchFamily="34" charset="0"/>
                <a:cs typeface="Helvetica" panose="020B0604020202020204" pitchFamily="34" charset="0"/>
              </a:rPr>
              <a:t>KUZKA tarafından talep edebilecek görünürlüğe ilişkin harcamalar (proje tabelası, levha, branda vs.) (Bütçede yoksa)</a:t>
            </a:r>
          </a:p>
          <a:p>
            <a:pPr marL="925513" lvl="1" indent="-514350">
              <a:buFont typeface="Wingdings" panose="05000000000000000000" pitchFamily="2" charset="2"/>
              <a:buChar char="§"/>
            </a:pPr>
            <a:r>
              <a:rPr lang="tr-TR" sz="1800" dirty="0">
                <a:latin typeface="Helvetica" panose="020B0604020202020204" pitchFamily="34" charset="0"/>
                <a:cs typeface="Helvetica" panose="020B0604020202020204" pitchFamily="34" charset="0"/>
              </a:rPr>
              <a:t>Projenin yönetimi ve gözetimine ilişkin kırtasiye malzemesi (toner, kartuş vb. uygun maliyettir; </a:t>
            </a:r>
            <a:r>
              <a:rPr lang="tr-TR" sz="1800" dirty="0" err="1">
                <a:latin typeface="Helvetica" panose="020B0604020202020204" pitchFamily="34" charset="0"/>
                <a:cs typeface="Helvetica" panose="020B0604020202020204" pitchFamily="34" charset="0"/>
              </a:rPr>
              <a:t>flash</a:t>
            </a:r>
            <a:r>
              <a:rPr lang="tr-TR" sz="1800" dirty="0">
                <a:latin typeface="Helvetica" panose="020B0604020202020204" pitchFamily="34" charset="0"/>
                <a:cs typeface="Helvetica" panose="020B0604020202020204" pitchFamily="34" charset="0"/>
              </a:rPr>
              <a:t> bellek, hard disk uygun değildir.)</a:t>
            </a:r>
          </a:p>
          <a:p>
            <a:pPr marL="925513" lvl="1" indent="-514350">
              <a:buFont typeface="Wingdings" panose="05000000000000000000" pitchFamily="2" charset="2"/>
              <a:buChar char="§"/>
            </a:pPr>
            <a:r>
              <a:rPr lang="tr-TR" sz="1800" dirty="0">
                <a:latin typeface="Helvetica" panose="020B0604020202020204" pitchFamily="34" charset="0"/>
                <a:cs typeface="Helvetica" panose="020B0604020202020204" pitchFamily="34" charset="0"/>
              </a:rPr>
              <a:t>Proje için ayrıştırılabilir olması kaydıyla tel/faks, elektrik/ısınma giderleri</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slide(from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slide(from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lide(from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lide(from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slide(from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slide(fromLeft)">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slide(fromLeft)">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slide(fromLeft)">
                                      <p:cBhvr>
                                        <p:cTn id="47" dur="5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8"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slide(fromLeft)">
                                      <p:cBhvr>
                                        <p:cTn id="5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26</a:t>
            </a:fld>
            <a:endParaRPr lang="tr-TR"/>
          </a:p>
        </p:txBody>
      </p:sp>
      <p:sp>
        <p:nvSpPr>
          <p:cNvPr id="8" name="Metin Yer Tutucusu 7"/>
          <p:cNvSpPr>
            <a:spLocks noGrp="1"/>
          </p:cNvSpPr>
          <p:nvPr>
            <p:ph type="body" sz="quarter" idx="18"/>
          </p:nvPr>
        </p:nvSpPr>
        <p:spPr/>
        <p:txBody>
          <a:bodyPr/>
          <a:lstStyle/>
          <a:p>
            <a:r>
              <a:rPr lang="en-US" dirty="0" err="1"/>
              <a:t>Ara</a:t>
            </a:r>
            <a:r>
              <a:rPr lang="en-US" dirty="0"/>
              <a:t> </a:t>
            </a:r>
            <a:r>
              <a:rPr lang="en-US" dirty="0" err="1"/>
              <a:t>ve</a:t>
            </a:r>
            <a:r>
              <a:rPr lang="en-US" dirty="0"/>
              <a:t> </a:t>
            </a:r>
            <a:r>
              <a:rPr lang="en-US" dirty="0" err="1"/>
              <a:t>Nihai</a:t>
            </a:r>
            <a:r>
              <a:rPr lang="en-US" dirty="0"/>
              <a:t> </a:t>
            </a:r>
            <a:r>
              <a:rPr lang="en-US" dirty="0" err="1"/>
              <a:t>Raporlar</a:t>
            </a:r>
            <a:endParaRPr lang="en-US" dirty="0"/>
          </a:p>
          <a:p>
            <a:endParaRPr lang="en-US" dirty="0"/>
          </a:p>
        </p:txBody>
      </p:sp>
      <p:sp>
        <p:nvSpPr>
          <p:cNvPr id="9" name="Başlık 1"/>
          <p:cNvSpPr txBox="1">
            <a:spLocks/>
          </p:cNvSpPr>
          <p:nvPr/>
        </p:nvSpPr>
        <p:spPr bwMode="auto">
          <a:xfrm>
            <a:off x="179512" y="908720"/>
            <a:ext cx="8207375" cy="647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u="sng" dirty="0" err="1">
                <a:latin typeface="Helvetica" panose="020B0604020202020204" pitchFamily="34" charset="0"/>
                <a:cs typeface="Helvetica" panose="020B0604020202020204" pitchFamily="34" charset="0"/>
              </a:rPr>
              <a:t>Ara</a:t>
            </a:r>
            <a:r>
              <a:rPr lang="en-US" sz="2000" u="sng" dirty="0">
                <a:latin typeface="Helvetica" panose="020B0604020202020204" pitchFamily="34" charset="0"/>
                <a:cs typeface="Helvetica" panose="020B0604020202020204" pitchFamily="34" charset="0"/>
              </a:rPr>
              <a:t> </a:t>
            </a:r>
            <a:r>
              <a:rPr lang="en-US" sz="2000" u="sng" dirty="0" err="1">
                <a:latin typeface="Helvetica" panose="020B0604020202020204" pitchFamily="34" charset="0"/>
                <a:cs typeface="Helvetica" panose="020B0604020202020204" pitchFamily="34" charset="0"/>
              </a:rPr>
              <a:t>ve</a:t>
            </a:r>
            <a:r>
              <a:rPr lang="en-US" sz="2000" u="sng" dirty="0">
                <a:latin typeface="Helvetica" panose="020B0604020202020204" pitchFamily="34" charset="0"/>
                <a:cs typeface="Helvetica" panose="020B0604020202020204" pitchFamily="34" charset="0"/>
              </a:rPr>
              <a:t> </a:t>
            </a:r>
            <a:r>
              <a:rPr lang="en-US" sz="2000" u="sng" dirty="0" err="1">
                <a:latin typeface="Helvetica" panose="020B0604020202020204" pitchFamily="34" charset="0"/>
                <a:cs typeface="Helvetica" panose="020B0604020202020204" pitchFamily="34" charset="0"/>
              </a:rPr>
              <a:t>Nihai</a:t>
            </a:r>
            <a:r>
              <a:rPr lang="en-US" sz="2000" u="sng" dirty="0">
                <a:latin typeface="Helvetica" panose="020B0604020202020204" pitchFamily="34" charset="0"/>
                <a:cs typeface="Helvetica" panose="020B0604020202020204" pitchFamily="34" charset="0"/>
              </a:rPr>
              <a:t> </a:t>
            </a:r>
            <a:r>
              <a:rPr lang="en-US" sz="2000" u="sng" dirty="0" err="1">
                <a:latin typeface="Helvetica" panose="020B0604020202020204" pitchFamily="34" charset="0"/>
                <a:cs typeface="Helvetica" panose="020B0604020202020204" pitchFamily="34" charset="0"/>
              </a:rPr>
              <a:t>Raporlarda</a:t>
            </a:r>
            <a:r>
              <a:rPr lang="en-US" sz="2000" u="sng" dirty="0">
                <a:latin typeface="Helvetica" panose="020B0604020202020204" pitchFamily="34" charset="0"/>
                <a:cs typeface="Helvetica" panose="020B0604020202020204" pitchFamily="34" charset="0"/>
              </a:rPr>
              <a:t> </a:t>
            </a:r>
            <a:r>
              <a:rPr lang="en-US" sz="2000" u="sng" dirty="0" err="1">
                <a:latin typeface="Helvetica" panose="020B0604020202020204" pitchFamily="34" charset="0"/>
                <a:cs typeface="Helvetica" panose="020B0604020202020204" pitchFamily="34" charset="0"/>
              </a:rPr>
              <a:t>Dikkat</a:t>
            </a:r>
            <a:r>
              <a:rPr lang="en-US" sz="2000" u="sng" dirty="0">
                <a:latin typeface="Helvetica" panose="020B0604020202020204" pitchFamily="34" charset="0"/>
                <a:cs typeface="Helvetica" panose="020B0604020202020204" pitchFamily="34" charset="0"/>
              </a:rPr>
              <a:t> </a:t>
            </a:r>
            <a:r>
              <a:rPr lang="en-US" sz="2000" u="sng" dirty="0" err="1">
                <a:latin typeface="Helvetica" panose="020B0604020202020204" pitchFamily="34" charset="0"/>
                <a:cs typeface="Helvetica" panose="020B0604020202020204" pitchFamily="34" charset="0"/>
              </a:rPr>
              <a:t>Edil</a:t>
            </a:r>
            <a:r>
              <a:rPr lang="tr-TR" sz="2000" u="sng" dirty="0" err="1">
                <a:latin typeface="Helvetica" panose="020B0604020202020204" pitchFamily="34" charset="0"/>
                <a:cs typeface="Helvetica" panose="020B0604020202020204" pitchFamily="34" charset="0"/>
              </a:rPr>
              <a:t>mesi</a:t>
            </a:r>
            <a:r>
              <a:rPr lang="tr-TR" sz="2000" u="sng" dirty="0">
                <a:latin typeface="Helvetica" panose="020B0604020202020204" pitchFamily="34" charset="0"/>
                <a:cs typeface="Helvetica" panose="020B0604020202020204" pitchFamily="34" charset="0"/>
              </a:rPr>
              <a:t> Gerekenler;</a:t>
            </a:r>
            <a:endParaRPr lang="en-US" sz="2000" u="sng" dirty="0">
              <a:latin typeface="Helvetica" panose="020B0604020202020204" pitchFamily="34" charset="0"/>
              <a:cs typeface="Helvetica" panose="020B0604020202020204" pitchFamily="34" charset="0"/>
            </a:endParaRPr>
          </a:p>
        </p:txBody>
      </p:sp>
      <p:sp>
        <p:nvSpPr>
          <p:cNvPr id="10" name="2 İçerik Yer Tutucusu"/>
          <p:cNvSpPr>
            <a:spLocks noGrp="1"/>
          </p:cNvSpPr>
          <p:nvPr>
            <p:ph idx="1"/>
          </p:nvPr>
        </p:nvSpPr>
        <p:spPr bwMode="auto">
          <a:xfrm>
            <a:off x="168399" y="1745333"/>
            <a:ext cx="8229600" cy="4059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74650" indent="-285750" algn="just">
              <a:buFont typeface="Wingdings" panose="05000000000000000000" pitchFamily="2" charset="2"/>
              <a:buChar char="§"/>
            </a:pPr>
            <a:r>
              <a:rPr lang="tr-TR" sz="1800" dirty="0"/>
              <a:t>Ara ve nihai teknik rapor KAYS üzerinden doldurulup, onaylanıp çıktısı alınacaktır.</a:t>
            </a:r>
          </a:p>
          <a:p>
            <a:pPr marL="374650" indent="-285750" algn="just">
              <a:buFont typeface="Wingdings" panose="05000000000000000000" pitchFamily="2" charset="2"/>
              <a:buChar char="§"/>
            </a:pPr>
            <a:endParaRPr lang="tr-TR" sz="1800" dirty="0"/>
          </a:p>
          <a:p>
            <a:pPr marL="374650" indent="-285750" algn="just">
              <a:buFont typeface="Wingdings" panose="05000000000000000000" pitchFamily="2" charset="2"/>
              <a:buChar char="§"/>
            </a:pPr>
            <a:r>
              <a:rPr lang="tr-TR" sz="1800" dirty="0"/>
              <a:t>Raporları KAYS üzerinden onaylamadan önce taslak hallerininin çıktısını alarak mutlaka izleme uzmanına inceleterek görüşlerini alınız. </a:t>
            </a:r>
          </a:p>
          <a:p>
            <a:pPr marL="374650" indent="-285750" algn="just">
              <a:buFont typeface="Wingdings" panose="05000000000000000000" pitchFamily="2" charset="2"/>
              <a:buChar char="§"/>
            </a:pPr>
            <a:endParaRPr lang="tr-TR" sz="1800" dirty="0"/>
          </a:p>
          <a:p>
            <a:pPr marL="374650" indent="-285750" algn="just">
              <a:buFont typeface="Wingdings" panose="05000000000000000000" pitchFamily="2" charset="2"/>
              <a:buChar char="§"/>
            </a:pPr>
            <a:r>
              <a:rPr lang="tr-TR" sz="1800" dirty="0"/>
              <a:t>Raporların son halini, tek kopya halinde hazırlayarak CD’ye basılı haliyle beraber Ajansa sunmalısınız.</a:t>
            </a:r>
          </a:p>
          <a:p>
            <a:pPr marL="374650" indent="-285750" algn="just">
              <a:buFont typeface="Wingdings" panose="05000000000000000000" pitchFamily="2" charset="2"/>
              <a:buChar char="§"/>
            </a:pPr>
            <a:endParaRPr lang="tr-TR" sz="1800" dirty="0"/>
          </a:p>
          <a:p>
            <a:pPr marL="374650" indent="-285750" algn="just">
              <a:buFont typeface="Wingdings" panose="05000000000000000000" pitchFamily="2" charset="2"/>
              <a:buChar char="§"/>
            </a:pPr>
            <a:r>
              <a:rPr lang="tr-TR" sz="1800" dirty="0"/>
              <a:t>Raporların sunulmasının gecikmesi durumunda Sözleşme Özel Koşullar’ da bulunan yaptırımlar uygulanır.</a:t>
            </a:r>
          </a:p>
          <a:p>
            <a:pPr marL="374650" indent="-285750" algn="just">
              <a:buFont typeface="Wingdings" panose="05000000000000000000" pitchFamily="2" charset="2"/>
              <a:buChar char="§"/>
            </a:pPr>
            <a:endParaRPr lang="tr-TR" sz="1800" dirty="0"/>
          </a:p>
          <a:p>
            <a:pPr marL="374650" lvl="1" indent="-285750" algn="just">
              <a:buFont typeface="Wingdings" panose="05000000000000000000" pitchFamily="2" charset="2"/>
              <a:buChar char="§"/>
            </a:pPr>
            <a:r>
              <a:rPr lang="tr-TR" sz="1800" b="0" dirty="0">
                <a:latin typeface="Helvetica" panose="020B0604020202020204" pitchFamily="34" charset="0"/>
                <a:cs typeface="Helvetica" panose="020B0604020202020204" pitchFamily="34" charset="0"/>
              </a:rPr>
              <a:t>Raporlama yükümlülüklerini yerine getirmeyen Yararlanıcılar hakkında Ajans </a:t>
            </a:r>
            <a:r>
              <a:rPr lang="tr-TR" sz="1800" b="0" u="sng" dirty="0">
                <a:latin typeface="Helvetica" panose="020B0604020202020204" pitchFamily="34" charset="0"/>
                <a:cs typeface="Helvetica" panose="020B0604020202020204" pitchFamily="34" charset="0"/>
              </a:rPr>
              <a:t>fesih, para cezası</a:t>
            </a:r>
            <a:r>
              <a:rPr lang="tr-TR" sz="1800" b="0" dirty="0">
                <a:latin typeface="Helvetica" panose="020B0604020202020204" pitchFamily="34" charset="0"/>
                <a:cs typeface="Helvetica" panose="020B0604020202020204" pitchFamily="34" charset="0"/>
              </a:rPr>
              <a:t> gibi yaptırımlar uygular.</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linds(horizontal)">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blinds(horizontal)">
                                      <p:cBhvr>
                                        <p:cTn id="27"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27</a:t>
            </a:fld>
            <a:endParaRPr lang="tr-TR"/>
          </a:p>
        </p:txBody>
      </p:sp>
      <p:sp>
        <p:nvSpPr>
          <p:cNvPr id="8" name="Metin Yer Tutucusu 7"/>
          <p:cNvSpPr>
            <a:spLocks noGrp="1"/>
          </p:cNvSpPr>
          <p:nvPr>
            <p:ph type="body" sz="quarter" idx="18"/>
          </p:nvPr>
        </p:nvSpPr>
        <p:spPr/>
        <p:txBody>
          <a:bodyPr/>
          <a:lstStyle/>
          <a:p>
            <a:r>
              <a:rPr lang="en-US" dirty="0" err="1"/>
              <a:t>Proje</a:t>
            </a:r>
            <a:r>
              <a:rPr lang="en-US" dirty="0"/>
              <a:t> </a:t>
            </a:r>
            <a:r>
              <a:rPr lang="en-US" dirty="0" err="1"/>
              <a:t>Sonrası</a:t>
            </a:r>
            <a:r>
              <a:rPr lang="en-US" dirty="0"/>
              <a:t> </a:t>
            </a:r>
            <a:r>
              <a:rPr lang="en-US" dirty="0" err="1"/>
              <a:t>Değerlendirme</a:t>
            </a:r>
            <a:r>
              <a:rPr lang="en-US" dirty="0"/>
              <a:t> </a:t>
            </a:r>
            <a:r>
              <a:rPr lang="en-US" dirty="0" err="1"/>
              <a:t>Raporu</a:t>
            </a:r>
            <a:endParaRPr lang="en-US" dirty="0"/>
          </a:p>
        </p:txBody>
      </p:sp>
      <p:sp>
        <p:nvSpPr>
          <p:cNvPr id="5" name="2 İçerik Yer Tutucusu"/>
          <p:cNvSpPr>
            <a:spLocks noGrp="1"/>
          </p:cNvSpPr>
          <p:nvPr>
            <p:ph idx="1"/>
          </p:nvPr>
        </p:nvSpPr>
        <p:spPr bwMode="auto">
          <a:xfrm>
            <a:off x="34961" y="1052736"/>
            <a:ext cx="8229600"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22300" indent="-514350" algn="just">
              <a:buFont typeface="Wingdings" panose="05000000000000000000" pitchFamily="2" charset="2"/>
              <a:buChar char="§"/>
            </a:pPr>
            <a:r>
              <a:rPr lang="tr-TR" dirty="0"/>
              <a:t>Projenin sonuçlarının başarısı, etkilerinin sürdürülebilirliği, hedeflerin gerçekleştirilme düzeyinin proje tamamlandıktan sonra değerlendirilmesini, izlenimleri, sorunları ve önerileri içerir.</a:t>
            </a:r>
          </a:p>
          <a:p>
            <a:pPr marL="450850" indent="-342900">
              <a:buFont typeface="Wingdings" panose="05000000000000000000" pitchFamily="2" charset="2"/>
              <a:buChar char="§"/>
            </a:pPr>
            <a:endParaRPr lang="tr-TR" dirty="0"/>
          </a:p>
          <a:p>
            <a:pPr marL="622300" indent="-514350">
              <a:buFont typeface="Wingdings" panose="05000000000000000000" pitchFamily="2" charset="2"/>
              <a:buChar char="§"/>
            </a:pPr>
            <a:r>
              <a:rPr lang="tr-TR" dirty="0"/>
              <a:t>Projenin tamamlanmasından üç ay sonra Ajansa sunulur. </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trips(downLeft)">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44E2198E-22F6-4CB8-A605-079F15B3062E}" type="slidenum">
              <a:rPr lang="tr-TR" smtClean="0"/>
              <a:t>28</a:t>
            </a:fld>
            <a:endParaRPr lang="tr-TR" dirty="0"/>
          </a:p>
        </p:txBody>
      </p:sp>
      <p:sp>
        <p:nvSpPr>
          <p:cNvPr id="2" name="Metin Yer Tutucusu 1"/>
          <p:cNvSpPr>
            <a:spLocks noGrp="1"/>
          </p:cNvSpPr>
          <p:nvPr>
            <p:ph type="body" sz="quarter" idx="13"/>
          </p:nvPr>
        </p:nvSpPr>
        <p:spPr/>
        <p:txBody>
          <a:bodyPr>
            <a:normAutofit/>
          </a:bodyPr>
          <a:lstStyle/>
          <a:p>
            <a:r>
              <a:rPr lang="tr-TR" sz="2400" dirty="0">
                <a:latin typeface="Tahoma" panose="020B0604030504040204" pitchFamily="34" charset="0"/>
                <a:ea typeface="Tahoma" panose="020B0604030504040204" pitchFamily="34" charset="0"/>
                <a:cs typeface="Tahoma" panose="020B0604030504040204" pitchFamily="34" charset="0"/>
              </a:rPr>
              <a:t>Ödemeler</a:t>
            </a:r>
          </a:p>
        </p:txBody>
      </p:sp>
      <p:sp>
        <p:nvSpPr>
          <p:cNvPr id="4" name="Veri Yer Tutucusu 3"/>
          <p:cNvSpPr>
            <a:spLocks noGrp="1"/>
          </p:cNvSpPr>
          <p:nvPr>
            <p:ph type="dt" sz="half" idx="10"/>
          </p:nvPr>
        </p:nvSpPr>
        <p:spPr/>
        <p:txBody>
          <a:bodyPr/>
          <a:lstStyle/>
          <a:p>
            <a:fld id="{D6F285F8-67EE-4A64-BC16-8DA9750F18DA}" type="datetime1">
              <a:rPr lang="tr-TR" smtClean="0"/>
              <a:t>13.08.2020</a:t>
            </a:fld>
            <a:endParaRPr lang="tr-TR" dirty="0"/>
          </a:p>
        </p:txBody>
      </p:sp>
    </p:spTree>
    <p:extLst>
      <p:ext uri="{BB962C8B-B14F-4D97-AF65-F5344CB8AC3E}">
        <p14:creationId xmlns:p14="http://schemas.microsoft.com/office/powerpoint/2010/main" val="2644491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29</a:t>
            </a:fld>
            <a:endParaRPr lang="tr-TR"/>
          </a:p>
        </p:txBody>
      </p:sp>
      <p:sp>
        <p:nvSpPr>
          <p:cNvPr id="8" name="Metin Yer Tutucusu 7"/>
          <p:cNvSpPr>
            <a:spLocks noGrp="1"/>
          </p:cNvSpPr>
          <p:nvPr>
            <p:ph type="body" sz="quarter" idx="18"/>
          </p:nvPr>
        </p:nvSpPr>
        <p:spPr/>
        <p:txBody>
          <a:bodyPr/>
          <a:lstStyle/>
          <a:p>
            <a:r>
              <a:rPr lang="en-US" dirty="0" err="1"/>
              <a:t>Ödemeler</a:t>
            </a:r>
            <a:endParaRPr lang="en-US" dirty="0"/>
          </a:p>
          <a:p>
            <a:endParaRPr lang="en-US" dirty="0"/>
          </a:p>
        </p:txBody>
      </p:sp>
      <p:sp>
        <p:nvSpPr>
          <p:cNvPr id="5" name="Rectangle 3"/>
          <p:cNvSpPr txBox="1">
            <a:spLocks noChangeArrowheads="1"/>
          </p:cNvSpPr>
          <p:nvPr/>
        </p:nvSpPr>
        <p:spPr bwMode="auto">
          <a:xfrm>
            <a:off x="251520" y="1038672"/>
            <a:ext cx="864096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algn="just">
              <a:lnSpc>
                <a:spcPct val="120000"/>
              </a:lnSpc>
              <a:spcBef>
                <a:spcPct val="20000"/>
              </a:spcBef>
              <a:buFont typeface="Wingdings" panose="05000000000000000000" pitchFamily="2" charset="2"/>
              <a:buChar char="§"/>
            </a:pPr>
            <a:r>
              <a:rPr lang="tr-TR" sz="2000" dirty="0">
                <a:latin typeface="Helvetica" panose="020B0604020202020204" pitchFamily="34" charset="0"/>
                <a:cs typeface="Helvetica" panose="020B0604020202020204" pitchFamily="34" charset="0"/>
              </a:rPr>
              <a:t>Ödemeler, ön ödeme hariç, hak ediş esasına göre yapılır. </a:t>
            </a:r>
          </a:p>
          <a:p>
            <a:pPr algn="just" eaLnBrk="1" hangingPunct="1">
              <a:lnSpc>
                <a:spcPct val="120000"/>
              </a:lnSpc>
              <a:spcBef>
                <a:spcPct val="20000"/>
              </a:spcBef>
              <a:buFont typeface="Wingdings" panose="05000000000000000000" pitchFamily="2" charset="2"/>
              <a:buChar char="§"/>
            </a:pPr>
            <a:r>
              <a:rPr lang="tr-TR" sz="2000" dirty="0">
                <a:latin typeface="Helvetica" panose="020B0604020202020204" pitchFamily="34" charset="0"/>
                <a:cs typeface="Helvetica" panose="020B0604020202020204" pitchFamily="34" charset="0"/>
              </a:rPr>
              <a:t>Ödeme, yararlanıcının ödeme talebine istinaden yapılır.</a:t>
            </a:r>
          </a:p>
          <a:p>
            <a:pPr algn="just">
              <a:lnSpc>
                <a:spcPct val="120000"/>
              </a:lnSpc>
              <a:spcBef>
                <a:spcPct val="20000"/>
              </a:spcBef>
              <a:buFont typeface="Wingdings" panose="05000000000000000000" pitchFamily="2" charset="2"/>
              <a:buChar char="§"/>
            </a:pPr>
            <a:r>
              <a:rPr lang="tr-TR" sz="2000" dirty="0">
                <a:latin typeface="Helvetica" panose="020B0604020202020204" pitchFamily="34" charset="0"/>
                <a:cs typeface="Helvetica" panose="020B0604020202020204" pitchFamily="34" charset="0"/>
              </a:rPr>
              <a:t>Ödeme talebinde bulunulması Ajansın ödeme yapacağı anlamına gelmez.</a:t>
            </a:r>
          </a:p>
          <a:p>
            <a:pPr algn="just" eaLnBrk="1" hangingPunct="1">
              <a:lnSpc>
                <a:spcPct val="120000"/>
              </a:lnSpc>
              <a:spcBef>
                <a:spcPct val="20000"/>
              </a:spcBef>
              <a:buFont typeface="Wingdings" panose="05000000000000000000" pitchFamily="2" charset="2"/>
              <a:buChar char="§"/>
            </a:pPr>
            <a:r>
              <a:rPr lang="tr-TR" sz="2000" dirty="0">
                <a:latin typeface="Helvetica" panose="020B0604020202020204" pitchFamily="34" charset="0"/>
                <a:cs typeface="Helvetica" panose="020B0604020202020204" pitchFamily="34" charset="0"/>
              </a:rPr>
              <a:t>Ödemelerin hak edilmesi için usulüne uygun harcanması gerekir.</a:t>
            </a:r>
          </a:p>
          <a:p>
            <a:pPr algn="just">
              <a:lnSpc>
                <a:spcPct val="120000"/>
              </a:lnSpc>
              <a:spcBef>
                <a:spcPct val="20000"/>
              </a:spcBef>
              <a:buFont typeface="Wingdings" panose="05000000000000000000" pitchFamily="2" charset="2"/>
              <a:buChar char="§"/>
            </a:pPr>
            <a:r>
              <a:rPr lang="tr-TR" sz="2000" dirty="0">
                <a:latin typeface="Helvetica" panose="020B0604020202020204" pitchFamily="34" charset="0"/>
                <a:cs typeface="Helvetica" panose="020B0604020202020204" pitchFamily="34" charset="0"/>
              </a:rPr>
              <a:t>Projeye ilişkin tüm ödemeler proje hesabından, Yaralanıcıların veya Yüklenicilerin Mali Kimlik Formlarında sunduğu hesaplara transfer şeklinde yapılır.</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buNone/>
            </a:pPr>
            <a:r>
              <a:rPr lang="en-US" sz="2800" dirty="0" err="1"/>
              <a:t>Eğitim</a:t>
            </a:r>
            <a:r>
              <a:rPr lang="en-US" sz="2800" dirty="0"/>
              <a:t> </a:t>
            </a:r>
            <a:r>
              <a:rPr lang="en-US" sz="2800" dirty="0" err="1"/>
              <a:t>temel</a:t>
            </a:r>
            <a:r>
              <a:rPr lang="en-US" sz="2800" dirty="0"/>
              <a:t> </a:t>
            </a:r>
            <a:r>
              <a:rPr lang="en-US" sz="2800" dirty="0" err="1"/>
              <a:t>olarak</a:t>
            </a:r>
            <a:r>
              <a:rPr lang="en-US" sz="2800" dirty="0"/>
              <a:t>;</a:t>
            </a:r>
          </a:p>
          <a:p>
            <a:r>
              <a:rPr lang="en-US" sz="2800" dirty="0"/>
              <a:t> </a:t>
            </a:r>
            <a:r>
              <a:rPr lang="en-US" sz="2800" dirty="0" err="1"/>
              <a:t>Sözleşme</a:t>
            </a:r>
            <a:r>
              <a:rPr lang="en-US" sz="2800" dirty="0"/>
              <a:t> </a:t>
            </a:r>
            <a:r>
              <a:rPr lang="en-US" sz="2800" dirty="0" err="1"/>
              <a:t>yönetimini</a:t>
            </a:r>
            <a:r>
              <a:rPr lang="en-US" sz="2800" dirty="0"/>
              <a:t>,</a:t>
            </a:r>
          </a:p>
          <a:p>
            <a:r>
              <a:rPr lang="en-US" sz="2800" dirty="0"/>
              <a:t> </a:t>
            </a:r>
            <a:r>
              <a:rPr lang="en-US" sz="2800" dirty="0" err="1"/>
              <a:t>Projelerin</a:t>
            </a:r>
            <a:r>
              <a:rPr lang="en-US" sz="2800" dirty="0"/>
              <a:t> </a:t>
            </a:r>
            <a:r>
              <a:rPr lang="en-US" sz="2800" dirty="0" err="1"/>
              <a:t>izleme</a:t>
            </a:r>
            <a:r>
              <a:rPr lang="en-US" sz="2800" dirty="0"/>
              <a:t> </a:t>
            </a:r>
            <a:r>
              <a:rPr lang="en-US" sz="2800" dirty="0" err="1"/>
              <a:t>çerçevesini</a:t>
            </a:r>
            <a:r>
              <a:rPr lang="en-US" sz="2800" dirty="0"/>
              <a:t>,</a:t>
            </a:r>
          </a:p>
          <a:p>
            <a:r>
              <a:rPr lang="en-US" sz="2800" dirty="0"/>
              <a:t> </a:t>
            </a:r>
            <a:r>
              <a:rPr lang="en-US" sz="2800" dirty="0" err="1"/>
              <a:t>Proje</a:t>
            </a:r>
            <a:r>
              <a:rPr lang="en-US" sz="2800" dirty="0"/>
              <a:t> </a:t>
            </a:r>
            <a:r>
              <a:rPr lang="en-US" sz="2800" dirty="0" err="1"/>
              <a:t>yönetimi</a:t>
            </a:r>
            <a:r>
              <a:rPr lang="en-US" sz="2800" dirty="0"/>
              <a:t>, </a:t>
            </a:r>
            <a:r>
              <a:rPr lang="en-US" sz="2800" dirty="0" err="1"/>
              <a:t>uygulama</a:t>
            </a:r>
            <a:r>
              <a:rPr lang="en-US" sz="2800" dirty="0"/>
              <a:t> </a:t>
            </a:r>
            <a:r>
              <a:rPr lang="en-US" sz="2800" dirty="0" err="1"/>
              <a:t>usul</a:t>
            </a:r>
            <a:r>
              <a:rPr lang="en-US" sz="2800" dirty="0"/>
              <a:t> </a:t>
            </a:r>
            <a:r>
              <a:rPr lang="en-US" sz="2800" dirty="0" err="1"/>
              <a:t>ve</a:t>
            </a:r>
            <a:r>
              <a:rPr lang="en-US" sz="2800" dirty="0"/>
              <a:t> </a:t>
            </a:r>
            <a:r>
              <a:rPr lang="en-US" sz="2800" dirty="0" err="1"/>
              <a:t>esaslarını</a:t>
            </a:r>
            <a:r>
              <a:rPr lang="en-US" sz="2800" dirty="0"/>
              <a:t>,</a:t>
            </a:r>
          </a:p>
          <a:p>
            <a:r>
              <a:rPr lang="en-US" sz="2800" dirty="0"/>
              <a:t> Satın alma </a:t>
            </a:r>
            <a:r>
              <a:rPr lang="en-US" sz="2800" dirty="0" err="1"/>
              <a:t>kurallarını</a:t>
            </a:r>
            <a:r>
              <a:rPr lang="en-US" sz="2800" dirty="0"/>
              <a:t>,</a:t>
            </a:r>
            <a:r>
              <a:rPr lang="tr-TR" sz="2800" dirty="0"/>
              <a:t> </a:t>
            </a:r>
          </a:p>
          <a:p>
            <a:pPr marL="0" indent="0">
              <a:buNone/>
            </a:pPr>
            <a:r>
              <a:rPr lang="en-US" sz="2800" dirty="0" err="1"/>
              <a:t>kapsamaktadır</a:t>
            </a:r>
            <a:r>
              <a:rPr lang="en-US" sz="2800" dirty="0"/>
              <a:t>.</a:t>
            </a:r>
          </a:p>
          <a:p>
            <a:endParaRPr lang="en-US" dirty="0"/>
          </a:p>
        </p:txBody>
      </p:sp>
      <p:sp>
        <p:nvSpPr>
          <p:cNvPr id="3" name="Veri Yer Tutucusu 2"/>
          <p:cNvSpPr>
            <a:spLocks noGrp="1"/>
          </p:cNvSpPr>
          <p:nvPr>
            <p:ph type="dt" sz="half" idx="15"/>
          </p:nvPr>
        </p:nvSpPr>
        <p:spPr/>
        <p:txBody>
          <a:bodyPr/>
          <a:lstStyle/>
          <a:p>
            <a:fld id="{4F5B7497-4C70-4BF2-BFC6-49ECBCD68171}" type="datetime1">
              <a:rPr lang="tr-TR" smtClean="0"/>
              <a:t>13.08.2020</a:t>
            </a:fld>
            <a:endParaRPr lang="tr-TR" dirty="0"/>
          </a:p>
        </p:txBody>
      </p:sp>
      <p:sp>
        <p:nvSpPr>
          <p:cNvPr id="4" name="Slayt Numarası Yer Tutucusu 3"/>
          <p:cNvSpPr>
            <a:spLocks noGrp="1"/>
          </p:cNvSpPr>
          <p:nvPr>
            <p:ph type="sldNum" sz="quarter" idx="17"/>
          </p:nvPr>
        </p:nvSpPr>
        <p:spPr/>
        <p:txBody>
          <a:bodyPr/>
          <a:lstStyle/>
          <a:p>
            <a:fld id="{44E2198E-22F6-4CB8-A605-079F15B3062E}" type="slidenum">
              <a:rPr lang="tr-TR" smtClean="0"/>
              <a:pPr/>
              <a:t>3</a:t>
            </a:fld>
            <a:endParaRPr lang="tr-TR" dirty="0"/>
          </a:p>
        </p:txBody>
      </p:sp>
      <p:sp>
        <p:nvSpPr>
          <p:cNvPr id="5" name="Metin Yer Tutucusu 4"/>
          <p:cNvSpPr>
            <a:spLocks noGrp="1"/>
          </p:cNvSpPr>
          <p:nvPr>
            <p:ph type="body" sz="quarter" idx="18"/>
          </p:nvPr>
        </p:nvSpPr>
        <p:spPr/>
        <p:txBody>
          <a:bodyPr/>
          <a:lstStyle/>
          <a:p>
            <a:r>
              <a:rPr lang="tr-TR" dirty="0"/>
              <a:t>Sunum İçeriği</a:t>
            </a:r>
            <a:endParaRPr lang="en-US" dirty="0"/>
          </a:p>
        </p:txBody>
      </p:sp>
    </p:spTree>
    <p:extLst>
      <p:ext uri="{BB962C8B-B14F-4D97-AF65-F5344CB8AC3E}">
        <p14:creationId xmlns:p14="http://schemas.microsoft.com/office/powerpoint/2010/main" val="143056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30</a:t>
            </a:fld>
            <a:endParaRPr lang="tr-TR"/>
          </a:p>
        </p:txBody>
      </p:sp>
      <p:sp>
        <p:nvSpPr>
          <p:cNvPr id="5" name="Metin Yer Tutucusu 7"/>
          <p:cNvSpPr>
            <a:spLocks noGrp="1"/>
          </p:cNvSpPr>
          <p:nvPr>
            <p:ph type="body" sz="quarter" idx="18"/>
          </p:nvPr>
        </p:nvSpPr>
        <p:spPr/>
        <p:txBody>
          <a:bodyPr/>
          <a:lstStyle/>
          <a:p>
            <a:r>
              <a:rPr lang="en-US" dirty="0" err="1"/>
              <a:t>Ödemeler</a:t>
            </a:r>
            <a:endParaRPr lang="en-US" dirty="0"/>
          </a:p>
          <a:p>
            <a:endParaRPr lang="en-US" dirty="0"/>
          </a:p>
        </p:txBody>
      </p:sp>
      <p:sp>
        <p:nvSpPr>
          <p:cNvPr id="9" name="2 İçerik Yer Tutucusu"/>
          <p:cNvSpPr>
            <a:spLocks noGrp="1"/>
          </p:cNvSpPr>
          <p:nvPr>
            <p:ph idx="1"/>
          </p:nvPr>
        </p:nvSpPr>
        <p:spPr>
          <a:xfrm>
            <a:off x="179512" y="1124744"/>
            <a:ext cx="8712968" cy="3384376"/>
          </a:xfrm>
        </p:spPr>
        <p:txBody>
          <a:bodyPr rtlCol="0">
            <a:normAutofit/>
          </a:bodyPr>
          <a:lstStyle/>
          <a:p>
            <a:pPr marL="342900" indent="-342900" eaLnBrk="1" fontAlgn="auto" hangingPunct="1">
              <a:spcAft>
                <a:spcPts val="0"/>
              </a:spcAft>
              <a:buFont typeface="Wingdings" panose="05000000000000000000" pitchFamily="2" charset="2"/>
              <a:buChar char="§"/>
              <a:defRPr/>
            </a:pPr>
            <a:r>
              <a:rPr lang="tr-TR" dirty="0"/>
              <a:t>Proje personeli, tedarikçi, hizmet sağlayıcı ve taşeron gibi projeye dahil olan taraflar dışında başka hiç kimseye proje hesabından transfer yapılamaz.</a:t>
            </a:r>
          </a:p>
          <a:p>
            <a:pPr marL="342900" indent="-342900" eaLnBrk="1" fontAlgn="auto" hangingPunct="1">
              <a:spcAft>
                <a:spcPts val="0"/>
              </a:spcAft>
              <a:buFont typeface="Wingdings" panose="05000000000000000000" pitchFamily="2" charset="2"/>
              <a:buChar char="§"/>
              <a:defRPr/>
            </a:pPr>
            <a:r>
              <a:rPr lang="tr-TR" b="1" u="sng" dirty="0"/>
              <a:t>Ödemeler;</a:t>
            </a:r>
          </a:p>
          <a:p>
            <a:pPr marL="800100" lvl="1" indent="-342900" algn="just" eaLnBrk="1" fontAlgn="auto" hangingPunct="1">
              <a:spcAft>
                <a:spcPts val="0"/>
              </a:spcAf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Sözleşme imzasından sonraki 45 gün içinde yapılacak ilk izleme ziyareti sonrasında, Avans şeklinde, Kâr amacı güden gerçek ve tüzel kişilerce Teminat Mektupları alındıktan sonra, Mükellef yararlanıcıların proje uygun maliyeti üzerinden sözleşme için damga vergisi tahakkukuna ait belgenin Ajansa sunulması sonrasında, Proje hesabına yatırılır.</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slide(fromTop)">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slide(fromTop)">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slide(fromTop)">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31</a:t>
            </a:fld>
            <a:endParaRPr lang="tr-TR"/>
          </a:p>
        </p:txBody>
      </p:sp>
      <p:sp>
        <p:nvSpPr>
          <p:cNvPr id="8" name="Metin Yer Tutucusu 7"/>
          <p:cNvSpPr>
            <a:spLocks noGrp="1"/>
          </p:cNvSpPr>
          <p:nvPr>
            <p:ph type="body" sz="quarter" idx="18"/>
          </p:nvPr>
        </p:nvSpPr>
        <p:spPr/>
        <p:txBody>
          <a:bodyPr/>
          <a:lstStyle/>
          <a:p>
            <a:r>
              <a:rPr lang="en-US" dirty="0" err="1"/>
              <a:t>Ödemeler</a:t>
            </a:r>
            <a:endParaRPr lang="en-US" dirty="0"/>
          </a:p>
          <a:p>
            <a:endParaRPr lang="en-US" dirty="0"/>
          </a:p>
        </p:txBody>
      </p:sp>
      <p:sp>
        <p:nvSpPr>
          <p:cNvPr id="5" name="2 İçerik Yer Tutucusu"/>
          <p:cNvSpPr>
            <a:spLocks noGrp="1"/>
          </p:cNvSpPr>
          <p:nvPr>
            <p:ph idx="1"/>
          </p:nvPr>
        </p:nvSpPr>
        <p:spPr bwMode="auto">
          <a:xfrm>
            <a:off x="179512" y="1124744"/>
            <a:ext cx="8147248" cy="46804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800100" lvl="1" indent="-342900">
              <a:buFont typeface="Wingdings" panose="05000000000000000000" pitchFamily="2" charset="2"/>
              <a:buChar char="§"/>
            </a:pPr>
            <a:endParaRPr lang="tr-TR" b="0" dirty="0">
              <a:latin typeface="Helvetica" panose="020B0604020202020204" pitchFamily="34" charset="0"/>
              <a:cs typeface="Helvetica" panose="020B0604020202020204" pitchFamily="34" charset="0"/>
            </a:endParaRPr>
          </a:p>
          <a:p>
            <a:pPr marL="800100" lvl="1" indent="-342900">
              <a:buFont typeface="Wingdings" panose="05000000000000000000" pitchFamily="2" charset="2"/>
              <a:buChar char="§"/>
            </a:pPr>
            <a:r>
              <a:rPr lang="tr-TR" b="0" dirty="0">
                <a:latin typeface="Helvetica" panose="020B0604020202020204" pitchFamily="34" charset="0"/>
                <a:cs typeface="Helvetica" panose="020B0604020202020204" pitchFamily="34" charset="0"/>
              </a:rPr>
              <a:t>Ödeme, talebine istinaden hak ediş usulüne göre yapılır.</a:t>
            </a:r>
          </a:p>
          <a:p>
            <a:pPr marL="800100" lvl="1" indent="-342900" eaLnBrk="1" hangingPunct="1">
              <a:buFont typeface="Wingdings" panose="05000000000000000000" pitchFamily="2" charset="2"/>
              <a:buChar char="§"/>
            </a:pPr>
            <a:endParaRPr lang="tr-TR" b="0" dirty="0">
              <a:latin typeface="Helvetica" panose="020B0604020202020204" pitchFamily="34" charset="0"/>
              <a:cs typeface="Helvetica" panose="020B0604020202020204" pitchFamily="34" charset="0"/>
            </a:endParaRPr>
          </a:p>
          <a:p>
            <a:pPr marL="800100" lvl="1" indent="-342900" eaLnBrk="1" hangingPunct="1">
              <a:buFont typeface="Wingdings" panose="05000000000000000000" pitchFamily="2" charset="2"/>
              <a:buChar char="§"/>
            </a:pPr>
            <a:r>
              <a:rPr lang="tr-TR" b="0" dirty="0">
                <a:latin typeface="Helvetica" panose="020B0604020202020204" pitchFamily="34" charset="0"/>
                <a:cs typeface="Helvetica" panose="020B0604020202020204" pitchFamily="34" charset="0"/>
              </a:rPr>
              <a:t>Ödeme sunulan Ara Raporun incelenmesi ve uygun bulunup onaylanmasına bağlıdır.</a:t>
            </a:r>
          </a:p>
          <a:p>
            <a:pPr marL="452628" indent="-342900" fontAlgn="auto">
              <a:lnSpc>
                <a:spcPct val="90000"/>
              </a:lnSpc>
              <a:spcBef>
                <a:spcPts val="300"/>
              </a:spcBef>
              <a:spcAft>
                <a:spcPts val="0"/>
              </a:spcAft>
              <a:buClr>
                <a:schemeClr val="accent3"/>
              </a:buClr>
              <a:buFont typeface="Wingdings" panose="05000000000000000000" pitchFamily="2" charset="2"/>
              <a:buChar char="§"/>
              <a:defRPr/>
            </a:pPr>
            <a:endParaRPr lang="tr-TR" dirty="0"/>
          </a:p>
          <a:p>
            <a:pPr marL="909828" lvl="1" indent="-342900">
              <a:lnSpc>
                <a:spcPct val="90000"/>
              </a:lnSpc>
              <a:spcBef>
                <a:spcPts val="300"/>
              </a:spcBef>
              <a:buClr>
                <a:schemeClr val="accent3"/>
              </a:buClr>
              <a:buFont typeface="Wingdings" panose="05000000000000000000" pitchFamily="2" charset="2"/>
              <a:buChar char="§"/>
              <a:defRPr/>
            </a:pPr>
            <a:r>
              <a:rPr lang="tr-TR" dirty="0">
                <a:latin typeface="Helvetica" pitchFamily="34" charset="0"/>
                <a:cs typeface="Helvetica" pitchFamily="34" charset="0"/>
              </a:rPr>
              <a:t>Ödeme talebine eklenecekler;</a:t>
            </a:r>
          </a:p>
          <a:p>
            <a:pPr marL="1211580" lvl="2" indent="-342900">
              <a:lnSpc>
                <a:spcPct val="90000"/>
              </a:lnSpc>
              <a:spcBef>
                <a:spcPts val="300"/>
              </a:spcBef>
              <a:buClr>
                <a:schemeClr val="accent2"/>
              </a:buClr>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Teknik rapor</a:t>
            </a:r>
          </a:p>
          <a:p>
            <a:pPr marL="1211580" lvl="2" indent="-342900">
              <a:lnSpc>
                <a:spcPct val="90000"/>
              </a:lnSpc>
              <a:spcBef>
                <a:spcPts val="300"/>
              </a:spcBef>
              <a:buClr>
                <a:schemeClr val="accent2"/>
              </a:buClr>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Mali rapor</a:t>
            </a:r>
          </a:p>
          <a:p>
            <a:pPr marL="1211580" lvl="2" indent="-342900">
              <a:lnSpc>
                <a:spcPct val="90000"/>
              </a:lnSpc>
              <a:spcBef>
                <a:spcPts val="300"/>
              </a:spcBef>
              <a:buClr>
                <a:schemeClr val="accent2"/>
              </a:buClr>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Ödeme belgeleri</a:t>
            </a:r>
          </a:p>
          <a:p>
            <a:pPr marL="1211580" lvl="2" indent="-342900">
              <a:lnSpc>
                <a:spcPct val="90000"/>
              </a:lnSpc>
              <a:spcBef>
                <a:spcPts val="300"/>
              </a:spcBef>
              <a:buClr>
                <a:schemeClr val="accent2"/>
              </a:buClr>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Alt sözleşmeler</a:t>
            </a:r>
          </a:p>
          <a:p>
            <a:pPr marL="1211580" lvl="2" indent="-342900">
              <a:lnSpc>
                <a:spcPct val="90000"/>
              </a:lnSpc>
              <a:spcBef>
                <a:spcPts val="300"/>
              </a:spcBef>
              <a:buClr>
                <a:schemeClr val="accent2"/>
              </a:buClr>
              <a:buFont typeface="Wingdings" panose="05000000000000000000" pitchFamily="2" charset="2"/>
              <a:buChar char="§"/>
              <a:defRPr/>
            </a:pPr>
            <a:r>
              <a:rPr lang="tr-TR" sz="2000" b="0" dirty="0">
                <a:latin typeface="Helvetica" panose="020B0604020202020204" pitchFamily="34" charset="0"/>
                <a:cs typeface="Helvetica" panose="020B0604020202020204" pitchFamily="34" charset="0"/>
              </a:rPr>
              <a:t>Diğer gerekli belgeler</a:t>
            </a:r>
          </a:p>
          <a:p>
            <a:pPr lvl="1" algn="just" eaLnBrk="1" hangingPunct="1">
              <a:buBlip>
                <a:blip r:embed="rId2"/>
              </a:buBlip>
            </a:pPr>
            <a:endParaRPr lang="tr-TR" b="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Bottom)">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slide(fromBottom)">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slide(fromBottom)">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slide(fromBottom)">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slide(fromBottom)">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slide(fromBottom)">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slide(fromBottom)">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slide(fromBottom)">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32</a:t>
            </a:fld>
            <a:endParaRPr lang="tr-TR"/>
          </a:p>
        </p:txBody>
      </p:sp>
      <p:sp>
        <p:nvSpPr>
          <p:cNvPr id="8" name="Metin Yer Tutucusu 7"/>
          <p:cNvSpPr>
            <a:spLocks noGrp="1"/>
          </p:cNvSpPr>
          <p:nvPr>
            <p:ph type="body" sz="quarter" idx="18"/>
          </p:nvPr>
        </p:nvSpPr>
        <p:spPr/>
        <p:txBody>
          <a:bodyPr/>
          <a:lstStyle/>
          <a:p>
            <a:r>
              <a:rPr lang="tr-TR" dirty="0"/>
              <a:t>Ödemeler</a:t>
            </a:r>
            <a:endParaRPr lang="en-US" dirty="0"/>
          </a:p>
        </p:txBody>
      </p:sp>
      <p:sp>
        <p:nvSpPr>
          <p:cNvPr id="5" name="2 İçerik Yer Tutucusu"/>
          <p:cNvSpPr>
            <a:spLocks noGrp="1"/>
          </p:cNvSpPr>
          <p:nvPr>
            <p:ph idx="1"/>
          </p:nvPr>
        </p:nvSpPr>
        <p:spPr>
          <a:xfrm>
            <a:off x="0" y="1484784"/>
            <a:ext cx="8229600" cy="3312914"/>
          </a:xfrm>
        </p:spPr>
        <p:txBody>
          <a:bodyPr rtlCol="0">
            <a:normAutofit/>
          </a:bodyPr>
          <a:lstStyle/>
          <a:p>
            <a:pPr marL="800100" lvl="1" indent="-342900" algn="just" eaLnBrk="1" fontAlgn="auto" hangingPunct="1">
              <a:spcAft>
                <a:spcPts val="0"/>
              </a:spcAf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Ödeme, sözleşmede belirlenen dönemde(faaliyetlerin tamamlanması sonrasında) proje bitiş tarihi beklenmeksizin nihai rapor sunularak talep edilebilir.</a:t>
            </a:r>
          </a:p>
          <a:p>
            <a:pPr marL="800100" lvl="1" indent="-342900" algn="just" eaLnBrk="1" fontAlgn="auto" hangingPunct="1">
              <a:spcAft>
                <a:spcPts val="0"/>
              </a:spcAft>
              <a:buFont typeface="Wingdings" panose="05000000000000000000" pitchFamily="2" charset="2"/>
              <a:buChar char="§"/>
              <a:defRPr/>
            </a:pPr>
            <a:r>
              <a:rPr lang="tr-TR" b="0" dirty="0">
                <a:latin typeface="Helvetica" panose="020B0604020202020204" pitchFamily="34" charset="0"/>
                <a:cs typeface="Helvetica" panose="020B0604020202020204" pitchFamily="34" charset="0"/>
              </a:rPr>
              <a:t>Ödeme, sunulan Nihai Raporun incelenmesi sonucunda yapılır.</a:t>
            </a:r>
          </a:p>
          <a:p>
            <a:pPr marL="457200" lvl="1" indent="0" algn="just" eaLnBrk="1" fontAlgn="auto" hangingPunct="1">
              <a:spcAft>
                <a:spcPts val="0"/>
              </a:spcAft>
              <a:buFont typeface="Arial" charset="0"/>
              <a:buNone/>
              <a:defRPr/>
            </a:pPr>
            <a:endParaRPr lang="tr-TR" b="0" dirty="0">
              <a:latin typeface="Helvetica" panose="020B0604020202020204" pitchFamily="34" charset="0"/>
              <a:cs typeface="Helvetica" panose="020B0604020202020204" pitchFamily="34" charset="0"/>
            </a:endParaRPr>
          </a:p>
          <a:p>
            <a:pPr marL="360363" lvl="1" indent="0" algn="just" eaLnBrk="1" fontAlgn="auto" hangingPunct="1">
              <a:spcAft>
                <a:spcPts val="0"/>
              </a:spcAft>
              <a:buFont typeface="Arial" charset="0"/>
              <a:buNone/>
              <a:defRPr/>
            </a:pPr>
            <a:r>
              <a:rPr lang="tr-TR" b="0" dirty="0">
                <a:latin typeface="Helvetica" panose="020B0604020202020204" pitchFamily="34" charset="0"/>
                <a:cs typeface="Helvetica" panose="020B0604020202020204" pitchFamily="34" charset="0"/>
              </a:rPr>
              <a:t>Nihai ödemenin yapılabilmesi için ödemelerin yapılmış olması ve malın/hizmetin teslim alınmış olması veya yapım işinin tamamlanmış olması ön koşuldur. </a:t>
            </a:r>
          </a:p>
          <a:p>
            <a:pPr lvl="1" eaLnBrk="1" fontAlgn="auto" hangingPunct="1">
              <a:spcAft>
                <a:spcPts val="0"/>
              </a:spcAft>
              <a:buFont typeface="Arial" pitchFamily="34" charset="0"/>
              <a:buNone/>
              <a:defRPr/>
            </a:pPr>
            <a:endParaRPr lang="tr-TR" b="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33</a:t>
            </a:fld>
            <a:endParaRPr lang="tr-TR"/>
          </a:p>
        </p:txBody>
      </p:sp>
      <p:sp>
        <p:nvSpPr>
          <p:cNvPr id="5" name="Başlık 1"/>
          <p:cNvSpPr>
            <a:spLocks noGrp="1"/>
          </p:cNvSpPr>
          <p:nvPr>
            <p:ph type="body"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sz="2800" dirty="0" err="1"/>
              <a:t>Önemli</a:t>
            </a:r>
            <a:r>
              <a:rPr lang="en-US" sz="2800" dirty="0"/>
              <a:t> </a:t>
            </a:r>
            <a:r>
              <a:rPr lang="tr-TR" sz="2800" dirty="0" err="1"/>
              <a:t>N</a:t>
            </a:r>
            <a:r>
              <a:rPr lang="en-US" sz="2800" dirty="0" err="1"/>
              <a:t>oktalar</a:t>
            </a:r>
            <a:endParaRPr lang="en-US" sz="2800" dirty="0"/>
          </a:p>
        </p:txBody>
      </p:sp>
      <p:sp>
        <p:nvSpPr>
          <p:cNvPr id="9" name="2 İçerik Yer Tutucusu"/>
          <p:cNvSpPr>
            <a:spLocks noGrp="1"/>
          </p:cNvSpPr>
          <p:nvPr>
            <p:ph idx="1"/>
          </p:nvPr>
        </p:nvSpPr>
        <p:spPr bwMode="auto">
          <a:xfrm>
            <a:off x="107504" y="1196752"/>
            <a:ext cx="8784976" cy="5256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indent="-342900" algn="just">
              <a:buFont typeface="Wingdings" panose="05000000000000000000" pitchFamily="2" charset="2"/>
              <a:buChar char="§"/>
            </a:pPr>
            <a:r>
              <a:rPr lang="tr-TR" dirty="0"/>
              <a:t>Önemli satın alma faaliyetlerinin faturalarını kestirmeden önce Ajansa inceletmenizde yarar vardır.</a:t>
            </a:r>
          </a:p>
          <a:p>
            <a:pPr marL="342900" indent="-342900" algn="just">
              <a:buFont typeface="Wingdings" panose="05000000000000000000" pitchFamily="2" charset="2"/>
              <a:buChar char="§"/>
            </a:pPr>
            <a:r>
              <a:rPr lang="tr-TR" dirty="0"/>
              <a:t>Kesilen faturaların </a:t>
            </a:r>
            <a:r>
              <a:rPr lang="tr-TR" dirty="0" err="1"/>
              <a:t>orjinalini</a:t>
            </a:r>
            <a:r>
              <a:rPr lang="tr-TR" dirty="0"/>
              <a:t> muhasebecinize teslim etmeden önce Ajans uzmanının görmesini sağlamalısınız.</a:t>
            </a:r>
          </a:p>
          <a:p>
            <a:pPr marL="342900" indent="-342900" algn="just">
              <a:buFont typeface="Wingdings" panose="05000000000000000000" pitchFamily="2" charset="2"/>
              <a:buChar char="§"/>
            </a:pPr>
            <a:r>
              <a:rPr lang="tr-TR" dirty="0"/>
              <a:t>Ajans tarafından talep edildiğinde bütün dokümanları hazır bulundurmalısınız.</a:t>
            </a:r>
          </a:p>
          <a:p>
            <a:pPr marL="342900" indent="-342900" algn="just">
              <a:buFont typeface="Wingdings" panose="05000000000000000000" pitchFamily="2" charset="2"/>
              <a:buChar char="§"/>
            </a:pPr>
            <a:r>
              <a:rPr lang="tr-TR" dirty="0"/>
              <a:t>Denetçilerce kontrol edilmek üzere bütün dokümanları proje bitiminden sonra on yıl boyunca arşivlemelisiniz.</a:t>
            </a:r>
          </a:p>
          <a:p>
            <a:pPr marL="342900" indent="-342900" algn="just">
              <a:buFont typeface="Wingdings" panose="05000000000000000000" pitchFamily="2" charset="2"/>
              <a:buChar char="§"/>
            </a:pPr>
            <a:r>
              <a:rPr lang="tr-TR" dirty="0"/>
              <a:t>Kesilen faturalarda «BU FATURA (Proje Referans No) NUMARALI PROJE KAPSAMINDA DÜZENLENMİŞTİR» ifadesi, alınan makine ekipmanın seri numarası ve makine ekipmana ihalede teklif edilen marka ve daha önce kullanılmadığı yazılmalıdır.</a:t>
            </a:r>
          </a:p>
          <a:p>
            <a:pPr marL="342900" indent="-342900" algn="just">
              <a:buFont typeface="Wingdings" panose="05000000000000000000" pitchFamily="2" charset="2"/>
              <a:buChar char="§"/>
            </a:pPr>
            <a:r>
              <a:rPr lang="tr-TR" dirty="0"/>
              <a:t>Proje kapsamında sunacağınız faturalarda sadece projeye ilişkin kalemlerin yer alması gerekmektedir.</a:t>
            </a:r>
          </a:p>
          <a:p>
            <a:pPr marL="342900" indent="-342900" algn="just">
              <a:buFont typeface="Wingdings" panose="05000000000000000000" pitchFamily="2" charset="2"/>
              <a:buChar char="§"/>
            </a:pPr>
            <a:r>
              <a:rPr lang="tr-TR" dirty="0"/>
              <a:t>Ajans ödeme yaparken KDV Hariç tutarları esas alsa da KDV dahil ödeme yapmalısınız.</a:t>
            </a:r>
          </a:p>
        </p:txBody>
      </p:sp>
    </p:spTree>
    <p:extLst>
      <p:ext uri="{BB962C8B-B14F-4D97-AF65-F5344CB8AC3E}">
        <p14:creationId xmlns:p14="http://schemas.microsoft.com/office/powerpoint/2010/main" val="42348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44E2198E-22F6-4CB8-A605-079F15B3062E}" type="slidenum">
              <a:rPr lang="tr-TR" smtClean="0"/>
              <a:t>34</a:t>
            </a:fld>
            <a:endParaRPr lang="tr-TR" dirty="0"/>
          </a:p>
        </p:txBody>
      </p:sp>
      <p:sp>
        <p:nvSpPr>
          <p:cNvPr id="2" name="Metin Yer Tutucusu 1"/>
          <p:cNvSpPr>
            <a:spLocks noGrp="1"/>
          </p:cNvSpPr>
          <p:nvPr>
            <p:ph type="body" sz="quarter" idx="13"/>
          </p:nvPr>
        </p:nvSpPr>
        <p:spPr>
          <a:xfrm>
            <a:off x="0" y="3935016"/>
            <a:ext cx="8316416" cy="646112"/>
          </a:xfrm>
        </p:spPr>
        <p:txBody>
          <a:bodyPr>
            <a:noAutofit/>
          </a:bodyPr>
          <a:lstStyle/>
          <a:p>
            <a:r>
              <a:rPr lang="tr-TR" sz="2000" dirty="0"/>
              <a:t>SÖZLEŞME EK-1 ÖZEL KOŞULLAR’ DA YER ALAN </a:t>
            </a:r>
            <a:r>
              <a:rPr lang="tr-TR" sz="2000" u="sng" dirty="0"/>
              <a:t>YAPTIRIMLAR</a:t>
            </a:r>
            <a:endParaRPr lang="tr-TR" sz="2000" u="sng" dirty="0">
              <a:latin typeface="Tahoma" panose="020B0604030504040204" pitchFamily="34" charset="0"/>
              <a:ea typeface="Tahoma" panose="020B0604030504040204" pitchFamily="34" charset="0"/>
              <a:cs typeface="Tahoma" panose="020B0604030504040204" pitchFamily="34" charset="0"/>
            </a:endParaRPr>
          </a:p>
        </p:txBody>
      </p:sp>
      <p:sp>
        <p:nvSpPr>
          <p:cNvPr id="4" name="Veri Yer Tutucusu 3"/>
          <p:cNvSpPr>
            <a:spLocks noGrp="1"/>
          </p:cNvSpPr>
          <p:nvPr>
            <p:ph type="dt" sz="half" idx="10"/>
          </p:nvPr>
        </p:nvSpPr>
        <p:spPr/>
        <p:txBody>
          <a:bodyPr/>
          <a:lstStyle/>
          <a:p>
            <a:fld id="{D6F285F8-67EE-4A64-BC16-8DA9750F18DA}" type="datetime1">
              <a:rPr lang="tr-TR" smtClean="0"/>
              <a:t>13.08.2020</a:t>
            </a:fld>
            <a:endParaRPr lang="tr-TR" dirty="0"/>
          </a:p>
        </p:txBody>
      </p:sp>
    </p:spTree>
    <p:extLst>
      <p:ext uri="{BB962C8B-B14F-4D97-AF65-F5344CB8AC3E}">
        <p14:creationId xmlns:p14="http://schemas.microsoft.com/office/powerpoint/2010/main" val="4006421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35</a:t>
            </a:fld>
            <a:endParaRPr lang="tr-TR"/>
          </a:p>
        </p:txBody>
      </p:sp>
      <p:sp>
        <p:nvSpPr>
          <p:cNvPr id="8" name="Metin Yer Tutucusu 7"/>
          <p:cNvSpPr>
            <a:spLocks noGrp="1"/>
          </p:cNvSpPr>
          <p:nvPr>
            <p:ph type="body" sz="quarter" idx="18"/>
          </p:nvPr>
        </p:nvSpPr>
        <p:spPr/>
        <p:txBody>
          <a:bodyPr/>
          <a:lstStyle/>
          <a:p>
            <a:endParaRPr lang="en-US"/>
          </a:p>
        </p:txBody>
      </p:sp>
      <p:sp>
        <p:nvSpPr>
          <p:cNvPr id="9" name="Dikdörtgen 8"/>
          <p:cNvSpPr/>
          <p:nvPr/>
        </p:nvSpPr>
        <p:spPr>
          <a:xfrm>
            <a:off x="251520" y="1340768"/>
            <a:ext cx="8352928" cy="4524315"/>
          </a:xfrm>
          <a:prstGeom prst="rect">
            <a:avLst/>
          </a:prstGeom>
        </p:spPr>
        <p:txBody>
          <a:bodyPr wrap="square">
            <a:spAutoFit/>
          </a:bodyPr>
          <a:lstStyle/>
          <a:p>
            <a:pPr algn="just"/>
            <a:r>
              <a:rPr lang="tr-TR" dirty="0">
                <a:latin typeface="Helvetica" panose="020B0604020202020204" pitchFamily="34" charset="0"/>
                <a:cs typeface="Helvetica" panose="020B0604020202020204" pitchFamily="34" charset="0"/>
              </a:rPr>
              <a:t>Nihai raporun proje uygulama süreci bitiminden itibaren </a:t>
            </a:r>
            <a:r>
              <a:rPr lang="tr-TR" dirty="0">
                <a:solidFill>
                  <a:srgbClr val="FF0000"/>
                </a:solidFill>
                <a:latin typeface="Helvetica" panose="020B0604020202020204" pitchFamily="34" charset="0"/>
                <a:cs typeface="Helvetica" panose="020B0604020202020204" pitchFamily="34" charset="0"/>
              </a:rPr>
              <a:t>30 gün </a:t>
            </a:r>
            <a:r>
              <a:rPr lang="tr-TR" dirty="0">
                <a:latin typeface="Helvetica" panose="020B0604020202020204" pitchFamily="34" charset="0"/>
                <a:cs typeface="Helvetica" panose="020B0604020202020204" pitchFamily="34" charset="0"/>
              </a:rPr>
              <a:t>içinde Ajans kayıtlarına girmemiş olması durumunda raporun Ajans kayıtlarına girene kadar geçen her gün için Ajans tarafından hesaplanacak olan </a:t>
            </a:r>
            <a:r>
              <a:rPr lang="tr-TR" dirty="0">
                <a:solidFill>
                  <a:srgbClr val="FF0000"/>
                </a:solidFill>
                <a:latin typeface="Helvetica" panose="020B0604020202020204" pitchFamily="34" charset="0"/>
                <a:cs typeface="Helvetica" panose="020B0604020202020204" pitchFamily="34" charset="0"/>
              </a:rPr>
              <a:t>nihai destek tutarının binde üçü (0,003) </a:t>
            </a:r>
            <a:r>
              <a:rPr lang="tr-TR" dirty="0">
                <a:latin typeface="Helvetica" panose="020B0604020202020204" pitchFamily="34" charset="0"/>
                <a:cs typeface="Helvetica" panose="020B0604020202020204" pitchFamily="34" charset="0"/>
              </a:rPr>
              <a:t>oranında kesinti yapılır. Bu durum ajans tarafından yararlanıcıya bir yazı ile bildirilir. Yazının düzenlenme ve bildirim tarihi yapılacak kesinti miktarını etkilemez. Nihai raporun, bu yazının yararlanıcıya tebliğ tarihinden itibaren 1 ay içinde sunulmamış olması veya Ajansın raporun uygunluğunu onaylamaması durumunda yararlanıcının sözleşme imzalama aşamasında sunmuş olduğu teminatı gelir kaydedilir. Bu durum her geçen gün için yapılan kesinti uygulamasını ortadan kaldırır ancak, yararlanıcının nihai rapor sunma yükümlülüğünü ortadan kaldırmaz. Ajans tarafından teminatın gelir kaydedilmesinden itibaren 1 ay içinde nihai raporun hala uygun bir şekilde sunulmamış olması durumunda; sözleşme, Ajans tarafından Genel Koşullar 12.4 maddesi uyarınca tek taraflı fesih edilir. Söz konusu gerekçe ile sözleşmesi fesih edilen yararlanıcı, sözleşme fesih tarihinden itibaren 3 yıl süre ile Ajansın mali desteklerine başvuru yapamaz.</a:t>
            </a:r>
          </a:p>
        </p:txBody>
      </p:sp>
    </p:spTree>
    <p:extLst>
      <p:ext uri="{BB962C8B-B14F-4D97-AF65-F5344CB8AC3E}">
        <p14:creationId xmlns:p14="http://schemas.microsoft.com/office/powerpoint/2010/main" val="321500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36</a:t>
            </a:fld>
            <a:endParaRPr lang="tr-TR"/>
          </a:p>
        </p:txBody>
      </p:sp>
      <p:sp>
        <p:nvSpPr>
          <p:cNvPr id="8" name="Metin Yer Tutucusu 7"/>
          <p:cNvSpPr>
            <a:spLocks noGrp="1"/>
          </p:cNvSpPr>
          <p:nvPr>
            <p:ph type="body" sz="quarter" idx="18"/>
          </p:nvPr>
        </p:nvSpPr>
        <p:spPr/>
        <p:txBody>
          <a:bodyPr/>
          <a:lstStyle/>
          <a:p>
            <a:r>
              <a:rPr lang="tr-TR" dirty="0"/>
              <a:t>Yaptırımlar</a:t>
            </a:r>
            <a:endParaRPr lang="en-US" dirty="0"/>
          </a:p>
        </p:txBody>
      </p:sp>
      <p:sp>
        <p:nvSpPr>
          <p:cNvPr id="5" name="İçerik Yer Tutucusu 2"/>
          <p:cNvSpPr>
            <a:spLocks noGrp="1"/>
          </p:cNvSpPr>
          <p:nvPr>
            <p:ph idx="1"/>
          </p:nvPr>
        </p:nvSpPr>
        <p:spPr>
          <a:xfrm>
            <a:off x="179512" y="1196752"/>
            <a:ext cx="8640960" cy="3744416"/>
          </a:xfrm>
        </p:spPr>
        <p:txBody>
          <a:bodyPr>
            <a:normAutofit/>
          </a:bodyPr>
          <a:lstStyle/>
          <a:p>
            <a:pPr algn="just"/>
            <a:r>
              <a:rPr lang="tr-TR" sz="1800" dirty="0"/>
              <a:t>Proje Sonrası Değerlendirme Raporu’nu sunulması gereken tarihte sunulmamış olması durumunda Ajans tarafından yararlanıcıya bu raporu Ajansa sunması gerektiğini bildiren bir yazı gönderilir. Raporun söz konusu yazının yararlanıcıya tebliğinden itibaren 1 ay içinde Ajansa sunulmadığı takdirde Ajans destek yararlanıcısının sözleşme imzalama aşamasında verdiği teminatı gelir kaydeder veya teminat süresi dolmuş ise yararlanıcı teminat tutarı kadar cezai şartı ödemeyi kabul eder. Bu durum yararlanıcının Proje Sonrası Değerlendirme Raporu’nu sunma yükümlülüğünü ortadan kaldırmaz. Yararlanıcıya Proje Sonrası Değerlendirme Raporu’nu sunması için yeni bir yazı ile 1 ay daha süre verilir. Bu süre içerisinde de söz konusu raporun sunulmaması durumunda yararlanıcı ilk 1 aylık sürenin bitiminden itibaren 3 yıl süre ile Ajansın mali desteklerine başvuru yapamaz. </a:t>
            </a:r>
          </a:p>
        </p:txBody>
      </p:sp>
    </p:spTree>
    <p:extLst>
      <p:ext uri="{BB962C8B-B14F-4D97-AF65-F5344CB8AC3E}">
        <p14:creationId xmlns:p14="http://schemas.microsoft.com/office/powerpoint/2010/main" val="4234893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37</a:t>
            </a:fld>
            <a:endParaRPr lang="tr-TR"/>
          </a:p>
        </p:txBody>
      </p:sp>
      <p:sp>
        <p:nvSpPr>
          <p:cNvPr id="8" name="Metin Yer Tutucusu 7"/>
          <p:cNvSpPr>
            <a:spLocks noGrp="1"/>
          </p:cNvSpPr>
          <p:nvPr>
            <p:ph type="body" sz="quarter" idx="18"/>
          </p:nvPr>
        </p:nvSpPr>
        <p:spPr/>
        <p:txBody>
          <a:bodyPr/>
          <a:lstStyle/>
          <a:p>
            <a:r>
              <a:rPr lang="tr-TR" dirty="0"/>
              <a:t>Yaptırımlar</a:t>
            </a:r>
            <a:endParaRPr lang="en-US" dirty="0"/>
          </a:p>
        </p:txBody>
      </p:sp>
      <p:sp>
        <p:nvSpPr>
          <p:cNvPr id="9" name="Dikdörtgen 8"/>
          <p:cNvSpPr/>
          <p:nvPr/>
        </p:nvSpPr>
        <p:spPr>
          <a:xfrm>
            <a:off x="226724" y="1268760"/>
            <a:ext cx="8568952" cy="923330"/>
          </a:xfrm>
          <a:prstGeom prst="rect">
            <a:avLst/>
          </a:prstGeom>
        </p:spPr>
        <p:txBody>
          <a:bodyPr wrap="square">
            <a:spAutoFit/>
          </a:bodyPr>
          <a:lstStyle/>
          <a:p>
            <a:pPr algn="just"/>
            <a:r>
              <a:rPr lang="tr-TR" dirty="0">
                <a:latin typeface="Helvetica" panose="020B0604020202020204" pitchFamily="34" charset="0"/>
                <a:cs typeface="Helvetica" panose="020B0604020202020204" pitchFamily="34" charset="0"/>
              </a:rPr>
              <a:t>Yararlanıcının proje uygulama sürecinde Ajans desteğini görünür kılmadığı tespit edilirse bu durum yazı ile yararlanıcıya bildirilir. Yararlanıcı, Ajans desteğini görünür kılmadığı sürece Ajans herhangi bir ödeme kullandırmaz.</a:t>
            </a:r>
          </a:p>
        </p:txBody>
      </p:sp>
    </p:spTree>
    <p:extLst>
      <p:ext uri="{BB962C8B-B14F-4D97-AF65-F5344CB8AC3E}">
        <p14:creationId xmlns:p14="http://schemas.microsoft.com/office/powerpoint/2010/main" val="4249174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38</a:t>
            </a:fld>
            <a:endParaRPr lang="tr-TR"/>
          </a:p>
        </p:txBody>
      </p:sp>
      <p:sp>
        <p:nvSpPr>
          <p:cNvPr id="5" name="Metin Yer Tutucusu 7"/>
          <p:cNvSpPr>
            <a:spLocks noGrp="1"/>
          </p:cNvSpPr>
          <p:nvPr>
            <p:ph type="body" sz="quarter" idx="18"/>
          </p:nvPr>
        </p:nvSpPr>
        <p:spPr/>
        <p:txBody>
          <a:bodyPr/>
          <a:lstStyle/>
          <a:p>
            <a:r>
              <a:rPr lang="tr-TR" dirty="0"/>
              <a:t>Yaptırımlar</a:t>
            </a:r>
            <a:endParaRPr lang="en-US" dirty="0"/>
          </a:p>
          <a:p>
            <a:endParaRPr lang="en-US" dirty="0"/>
          </a:p>
        </p:txBody>
      </p:sp>
      <p:sp>
        <p:nvSpPr>
          <p:cNvPr id="9" name="İçerik Yer Tutucusu 2"/>
          <p:cNvSpPr txBox="1">
            <a:spLocks/>
          </p:cNvSpPr>
          <p:nvPr/>
        </p:nvSpPr>
        <p:spPr>
          <a:xfrm>
            <a:off x="457200" y="1988840"/>
            <a:ext cx="8229600" cy="1296144"/>
          </a:xfrm>
          <a:prstGeom prst="rect">
            <a:avLst/>
          </a:prstGeom>
        </p:spPr>
        <p:txBody>
          <a:bodyPr>
            <a:normAutofit/>
          </a:bodyPr>
          <a:lstStyle>
            <a:lvl1pPr marL="342900" indent="-342900" algn="l" rtl="0" eaLnBrk="0" fontAlgn="base" hangingPunct="0">
              <a:spcBef>
                <a:spcPct val="20000"/>
              </a:spcBef>
              <a:spcAft>
                <a:spcPct val="0"/>
              </a:spcAft>
              <a:buBlip>
                <a:blip r:embed="rId2"/>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tr-TR" sz="180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Sözleşmenin 12.4 maddesine göre destek sözleşmesinin feshi halinde uygulanacak cezai şart oranı sözleşmede belirtilen ajans</a:t>
            </a:r>
            <a:r>
              <a:rPr kumimoji="0" lang="tr-TR" sz="1800" i="0" u="none" strike="noStrike" kern="1200" cap="none" spc="0" normalizeH="0" noProof="0" dirty="0">
                <a:ln>
                  <a:noFill/>
                </a:ln>
                <a:solidFill>
                  <a:sysClr val="windowText" lastClr="000000"/>
                </a:solidFill>
                <a:effectLst/>
                <a:uLnTx/>
                <a:uFillTx/>
                <a:latin typeface="Helvetica" panose="020B0604020202020204" pitchFamily="34" charset="0"/>
                <a:cs typeface="Helvetica" panose="020B0604020202020204" pitchFamily="34" charset="0"/>
              </a:rPr>
              <a:t> destek tutarının %10’u</a:t>
            </a:r>
            <a:r>
              <a:rPr kumimoji="0" lang="tr-TR" sz="180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kadardır.</a:t>
            </a:r>
          </a:p>
          <a:p>
            <a:pPr marL="0" marR="0" lvl="0" indent="0" algn="l" defTabSz="914400" rtl="0" eaLnBrk="0" fontAlgn="base" latinLnBrk="0" hangingPunct="0">
              <a:lnSpc>
                <a:spcPct val="100000"/>
              </a:lnSpc>
              <a:spcBef>
                <a:spcPct val="20000"/>
              </a:spcBef>
              <a:spcAft>
                <a:spcPct val="0"/>
              </a:spcAft>
              <a:buClrTx/>
              <a:buSzTx/>
              <a:buNone/>
              <a:tabLst/>
              <a:defRPr/>
            </a:pPr>
            <a:endParaRPr kumimoji="0" lang="tr-TR" sz="1800" i="0" u="none" strike="noStrike" kern="120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p:txBody>
      </p:sp>
      <p:sp>
        <p:nvSpPr>
          <p:cNvPr id="2" name="Dikdörtgen 1"/>
          <p:cNvSpPr/>
          <p:nvPr/>
        </p:nvSpPr>
        <p:spPr>
          <a:xfrm>
            <a:off x="0" y="3861048"/>
            <a:ext cx="9144000" cy="1200329"/>
          </a:xfrm>
          <a:prstGeom prst="rect">
            <a:avLst/>
          </a:prstGeom>
          <a:solidFill>
            <a:schemeClr val="bg1">
              <a:lumMod val="75000"/>
              <a:alpha val="58000"/>
            </a:schemeClr>
          </a:solidFill>
          <a:ln>
            <a:noFill/>
          </a:ln>
        </p:spPr>
        <p:txBody>
          <a:bodyPr wrap="square">
            <a:spAutoFit/>
          </a:bodyPr>
          <a:lstStyle/>
          <a:p>
            <a:pPr algn="just"/>
            <a:r>
              <a:rPr lang="en-US" b="1" i="1" dirty="0" err="1">
                <a:latin typeface="Helvetica" panose="020B0604020202020204" pitchFamily="34" charset="0"/>
                <a:cs typeface="Helvetica" panose="020B0604020202020204" pitchFamily="34" charset="0"/>
              </a:rPr>
              <a:t>Sözleşme</a:t>
            </a:r>
            <a:r>
              <a:rPr lang="en-US" b="1" i="1" dirty="0">
                <a:latin typeface="Helvetica" panose="020B0604020202020204" pitchFamily="34" charset="0"/>
                <a:cs typeface="Helvetica" panose="020B0604020202020204" pitchFamily="34" charset="0"/>
              </a:rPr>
              <a:t> 12.4. </a:t>
            </a:r>
            <a:r>
              <a:rPr lang="en-US" b="1" i="1" dirty="0" err="1">
                <a:latin typeface="Helvetica" panose="020B0604020202020204" pitchFamily="34" charset="0"/>
                <a:cs typeface="Helvetica" panose="020B0604020202020204" pitchFamily="34" charset="0"/>
              </a:rPr>
              <a:t>madde</a:t>
            </a:r>
            <a:r>
              <a:rPr lang="en-US" b="1" i="1"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Yararlanıcının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kusuru</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sebebiyle</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sözleşmenin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feshedildiği</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durumlarda</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destek</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yararlanıcısı</a:t>
            </a:r>
            <a:r>
              <a:rPr lang="en-US" dirty="0">
                <a:latin typeface="Helvetica" panose="020B0604020202020204" pitchFamily="34" charset="0"/>
                <a:cs typeface="Helvetica" panose="020B0604020202020204" pitchFamily="34" charset="0"/>
              </a:rPr>
              <a:t>, o </a:t>
            </a:r>
            <a:r>
              <a:rPr lang="en-US" dirty="0" err="1">
                <a:latin typeface="Helvetica" panose="020B0604020202020204" pitchFamily="34" charset="0"/>
                <a:cs typeface="Helvetica" panose="020B0604020202020204" pitchFamily="34" charset="0"/>
              </a:rPr>
              <a:t>zamana</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kadar</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kendisine</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ödenen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destek</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tutarının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faiziyle</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birlikte</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tamamını</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ve</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sözleşmedeki</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Ajans</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toplam</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destek</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miktarının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özel</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koşullarda</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belirlenen</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oranı</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kadar</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cezai</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şart</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ödemeyi</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kayıtsız</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şartsız</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kabul</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ve</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taahhüt</a:t>
            </a:r>
            <a:r>
              <a:rPr lang="en-US" dirty="0">
                <a:latin typeface="Helvetica" panose="020B0604020202020204" pitchFamily="34" charset="0"/>
                <a:cs typeface="Helvetica" panose="020B0604020202020204" pitchFamily="34" charset="0"/>
              </a:rPr>
              <a:t> </a:t>
            </a:r>
            <a:r>
              <a:rPr lang="en-US" dirty="0" err="1">
                <a:latin typeface="Helvetica" panose="020B0604020202020204" pitchFamily="34" charset="0"/>
                <a:cs typeface="Helvetica" panose="020B0604020202020204" pitchFamily="34" charset="0"/>
              </a:rPr>
              <a:t>eder</a:t>
            </a:r>
            <a:r>
              <a:rPr lang="en-US" dirty="0">
                <a:latin typeface="Helvetica" panose="020B0604020202020204" pitchFamily="34" charset="0"/>
                <a:cs typeface="Helvetica" panose="020B0604020202020204" pitchFamily="34" charset="0"/>
              </a:rPr>
              <a:t>.</a:t>
            </a:r>
          </a:p>
        </p:txBody>
      </p:sp>
    </p:spTree>
    <p:extLst>
      <p:ext uri="{BB962C8B-B14F-4D97-AF65-F5344CB8AC3E}">
        <p14:creationId xmlns:p14="http://schemas.microsoft.com/office/powerpoint/2010/main" val="4234893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39</a:t>
            </a:fld>
            <a:endParaRPr lang="tr-TR"/>
          </a:p>
        </p:txBody>
      </p:sp>
    </p:spTree>
    <p:extLst>
      <p:ext uri="{BB962C8B-B14F-4D97-AF65-F5344CB8AC3E}">
        <p14:creationId xmlns:p14="http://schemas.microsoft.com/office/powerpoint/2010/main" val="391597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7"/>
          </p:nvPr>
        </p:nvSpPr>
        <p:spPr/>
        <p:txBody>
          <a:bodyPr/>
          <a:lstStyle/>
          <a:p>
            <a:fld id="{44E2198E-22F6-4CB8-A605-079F15B3062E}" type="slidenum">
              <a:rPr lang="tr-TR" smtClean="0"/>
              <a:pPr/>
              <a:t>4</a:t>
            </a:fld>
            <a:endParaRPr lang="tr-TR"/>
          </a:p>
        </p:txBody>
      </p:sp>
      <p:sp>
        <p:nvSpPr>
          <p:cNvPr id="4" name="Veri Yer Tutucusu 3"/>
          <p:cNvSpPr>
            <a:spLocks noGrp="1"/>
          </p:cNvSpPr>
          <p:nvPr>
            <p:ph type="dt" sz="half" idx="15"/>
          </p:nvPr>
        </p:nvSpPr>
        <p:spPr/>
        <p:txBody>
          <a:bodyPr/>
          <a:lstStyle/>
          <a:p>
            <a:fld id="{82D10EBE-A3D6-4739-9827-6AA97F99CCFF}" type="datetime1">
              <a:rPr lang="tr-TR" smtClean="0"/>
              <a:t>13.08.2020</a:t>
            </a:fld>
            <a:endParaRPr lang="tr-TR"/>
          </a:p>
        </p:txBody>
      </p:sp>
      <p:sp>
        <p:nvSpPr>
          <p:cNvPr id="6" name="Başlık 1"/>
          <p:cNvSpPr>
            <a:spLocks noGrp="1"/>
          </p:cNvSpPr>
          <p:nvPr>
            <p:ph type="body" sz="quarter" idx="18"/>
          </p:nvPr>
        </p:nvSpPr>
        <p:spPr>
          <a:xfrm>
            <a:off x="468313" y="271463"/>
            <a:ext cx="8207375" cy="720725"/>
          </a:xfrm>
        </p:spPr>
        <p:txBody>
          <a:bodyPr anchor="ctr">
            <a:normAutofit fontScale="90000" lnSpcReduction="10000"/>
          </a:bodyPr>
          <a:lstStyle/>
          <a:p>
            <a:r>
              <a:rPr lang="en-US" dirty="0" err="1"/>
              <a:t>Dokümanlar</a:t>
            </a:r>
            <a:br>
              <a:rPr lang="tr-TR" dirty="0"/>
            </a:br>
            <a:endParaRPr lang="tr-TR" dirty="0"/>
          </a:p>
        </p:txBody>
      </p:sp>
      <p:sp>
        <p:nvSpPr>
          <p:cNvPr id="9" name="İçerik Yer Tutucusu 2"/>
          <p:cNvSpPr>
            <a:spLocks noGrp="1"/>
          </p:cNvSpPr>
          <p:nvPr>
            <p:ph idx="1"/>
          </p:nvPr>
        </p:nvSpPr>
        <p:spPr>
          <a:xfrm>
            <a:off x="0" y="1196752"/>
            <a:ext cx="9144000" cy="4929411"/>
          </a:xfrm>
        </p:spPr>
        <p:txBody>
          <a:bodyPr/>
          <a:lstStyle/>
          <a:p>
            <a:pPr marL="95250" indent="0">
              <a:buFontTx/>
              <a:buNone/>
              <a:defRPr/>
            </a:pPr>
            <a:r>
              <a:rPr lang="tr-TR" sz="3200" dirty="0"/>
              <a:t>Eğitimde ve proje uygulaması esnasında kullanılacak temel dokümanlar:</a:t>
            </a:r>
          </a:p>
          <a:p>
            <a:pPr marL="444500" indent="-334963">
              <a:buFontTx/>
              <a:buNone/>
              <a:defRPr/>
            </a:pPr>
            <a:endParaRPr lang="tr-TR" sz="3200" dirty="0"/>
          </a:p>
          <a:p>
            <a:pPr marL="901700" indent="-457200">
              <a:defRPr/>
            </a:pPr>
            <a:r>
              <a:rPr lang="tr-TR" sz="3200" dirty="0"/>
              <a:t> Sözleşme ve ekleri</a:t>
            </a:r>
          </a:p>
          <a:p>
            <a:pPr marL="901700" indent="-457200">
              <a:defRPr/>
            </a:pPr>
            <a:r>
              <a:rPr lang="tr-TR" sz="3200" dirty="0"/>
              <a:t> Proje Uygulama Rehberi (PUR) ve ekleri</a:t>
            </a:r>
          </a:p>
          <a:p>
            <a:pPr marL="901700" indent="-457200">
              <a:defRPr/>
            </a:pPr>
            <a:r>
              <a:rPr lang="tr-TR" sz="3200" dirty="0"/>
              <a:t> Satın Alma Rehberi ve ekleri</a:t>
            </a:r>
          </a:p>
          <a:p>
            <a:pPr marL="901700" indent="-457200">
              <a:defRPr/>
            </a:pPr>
            <a:r>
              <a:rPr lang="tr-TR" sz="3200" dirty="0"/>
              <a:t> Görünürlük Rehberi</a:t>
            </a:r>
          </a:p>
          <a:p>
            <a:pPr marL="901700" indent="-457200">
              <a:defRPr/>
            </a:pPr>
            <a:r>
              <a:rPr lang="tr-TR" sz="3200" dirty="0"/>
              <a:t> Kalkınma Ajansları Yönetim Sistemi(KAYS)</a:t>
            </a:r>
          </a:p>
          <a:p>
            <a:pPr marL="0" indent="0">
              <a:buNone/>
            </a:pPr>
            <a:endParaRPr lang="tr-TR" dirty="0"/>
          </a:p>
        </p:txBody>
      </p:sp>
    </p:spTree>
    <p:extLst>
      <p:ext uri="{BB962C8B-B14F-4D97-AF65-F5344CB8AC3E}">
        <p14:creationId xmlns:p14="http://schemas.microsoft.com/office/powerpoint/2010/main" val="148321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44E2198E-22F6-4CB8-A605-079F15B3062E}" type="slidenum">
              <a:rPr lang="tr-TR" smtClean="0"/>
              <a:pPr/>
              <a:t>5</a:t>
            </a:fld>
            <a:endParaRPr lang="tr-TR"/>
          </a:p>
        </p:txBody>
      </p:sp>
      <p:sp>
        <p:nvSpPr>
          <p:cNvPr id="2" name="Metin Yer Tutucusu 1"/>
          <p:cNvSpPr>
            <a:spLocks noGrp="1"/>
          </p:cNvSpPr>
          <p:nvPr>
            <p:ph type="body" sz="quarter" idx="18"/>
          </p:nvPr>
        </p:nvSpPr>
        <p:spPr/>
        <p:txBody>
          <a:bodyPr/>
          <a:lstStyle/>
          <a:p>
            <a:r>
              <a:rPr lang="tr-TR" dirty="0">
                <a:latin typeface="Tahoma" panose="020B0604030504040204" pitchFamily="34" charset="0"/>
                <a:ea typeface="Tahoma" panose="020B0604030504040204" pitchFamily="34" charset="0"/>
                <a:cs typeface="Tahoma" panose="020B0604030504040204" pitchFamily="34" charset="0"/>
              </a:rPr>
              <a:t>Sözleşmelerin Yönetimi</a:t>
            </a:r>
          </a:p>
        </p:txBody>
      </p:sp>
      <p:sp>
        <p:nvSpPr>
          <p:cNvPr id="6" name="Veri Yer Tutucusu 5"/>
          <p:cNvSpPr>
            <a:spLocks noGrp="1"/>
          </p:cNvSpPr>
          <p:nvPr>
            <p:ph type="dt" sz="half" idx="10"/>
          </p:nvPr>
        </p:nvSpPr>
        <p:spPr/>
        <p:txBody>
          <a:bodyPr/>
          <a:lstStyle/>
          <a:p>
            <a:fld id="{3632AD2E-4802-449A-95C0-394525F58CFD}" type="datetime1">
              <a:rPr lang="tr-TR" smtClean="0"/>
              <a:t>13.08.2020</a:t>
            </a:fld>
            <a:endParaRPr lang="tr-TR"/>
          </a:p>
        </p:txBody>
      </p:sp>
      <p:sp>
        <p:nvSpPr>
          <p:cNvPr id="7" name="İçerik Yer Tutucusu 2"/>
          <p:cNvSpPr>
            <a:spLocks noGrp="1"/>
          </p:cNvSpPr>
          <p:nvPr>
            <p:ph idx="1"/>
          </p:nvPr>
        </p:nvSpPr>
        <p:spPr bwMode="auto">
          <a:xfrm>
            <a:off x="-559180" y="1484784"/>
            <a:ext cx="968456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46200" lvl="2" indent="-642938">
              <a:buFont typeface="Wingdings" panose="05000000000000000000" pitchFamily="2" charset="2"/>
              <a:buChar char="§"/>
            </a:pPr>
            <a:r>
              <a:rPr lang="tr-TR" sz="2800" dirty="0"/>
              <a:t>Sözleşme Değişiklikleri</a:t>
            </a:r>
          </a:p>
          <a:p>
            <a:pPr marL="1346200" lvl="2" indent="-642938">
              <a:buFont typeface="Wingdings" panose="05000000000000000000" pitchFamily="2" charset="2"/>
              <a:buChar char="§"/>
            </a:pPr>
            <a:r>
              <a:rPr lang="tr-TR" sz="2800" dirty="0"/>
              <a:t>Uygun Maliyetler ve Muhasebe Yükümlülükleri</a:t>
            </a:r>
          </a:p>
          <a:p>
            <a:pPr marL="1346200" lvl="2" indent="-642938">
              <a:buFont typeface="Wingdings" panose="05000000000000000000" pitchFamily="2" charset="2"/>
              <a:buChar char="§"/>
            </a:pPr>
            <a:r>
              <a:rPr lang="tr-TR" sz="2800" dirty="0"/>
              <a:t>Raporlama Yükümlülükleri ve Proje Dokümantasyon </a:t>
            </a:r>
          </a:p>
          <a:p>
            <a:pPr marL="1346200" lvl="2" indent="-642938">
              <a:buFont typeface="Wingdings" panose="05000000000000000000" pitchFamily="2" charset="2"/>
              <a:buChar char="§"/>
            </a:pPr>
            <a:r>
              <a:rPr lang="tr-TR" sz="2800" dirty="0"/>
              <a:t>Ödeme Prosedürleri</a:t>
            </a:r>
          </a:p>
          <a:p>
            <a:pPr marL="0" indent="0">
              <a:buFontTx/>
              <a:buNone/>
            </a:pPr>
            <a:endParaRPr lang="tr-TR" dirty="0"/>
          </a:p>
        </p:txBody>
      </p:sp>
    </p:spTree>
    <p:extLst>
      <p:ext uri="{BB962C8B-B14F-4D97-AF65-F5344CB8AC3E}">
        <p14:creationId xmlns:p14="http://schemas.microsoft.com/office/powerpoint/2010/main" val="407223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44E2198E-22F6-4CB8-A605-079F15B3062E}" type="slidenum">
              <a:rPr lang="tr-TR" smtClean="0"/>
              <a:pPr/>
              <a:t>6</a:t>
            </a:fld>
            <a:endParaRPr lang="tr-TR"/>
          </a:p>
        </p:txBody>
      </p:sp>
      <p:sp>
        <p:nvSpPr>
          <p:cNvPr id="9" name="Metin Yer Tutucusu 8"/>
          <p:cNvSpPr>
            <a:spLocks noGrp="1"/>
          </p:cNvSpPr>
          <p:nvPr>
            <p:ph type="body" sz="quarter" idx="18"/>
          </p:nvPr>
        </p:nvSpPr>
        <p:spPr/>
        <p:txBody>
          <a:bodyPr/>
          <a:lstStyle/>
          <a:p>
            <a:r>
              <a:rPr lang="tr-TR" dirty="0">
                <a:latin typeface="Tahoma" panose="020B0604030504040204" pitchFamily="34" charset="0"/>
                <a:ea typeface="Tahoma" panose="020B0604030504040204" pitchFamily="34" charset="0"/>
                <a:cs typeface="Tahoma" panose="020B0604030504040204" pitchFamily="34" charset="0"/>
              </a:rPr>
              <a:t>Sözleşmelerin Yönetimi</a:t>
            </a:r>
          </a:p>
        </p:txBody>
      </p:sp>
      <p:sp>
        <p:nvSpPr>
          <p:cNvPr id="3" name="Veri Yer Tutucusu 2"/>
          <p:cNvSpPr>
            <a:spLocks noGrp="1"/>
          </p:cNvSpPr>
          <p:nvPr>
            <p:ph type="dt" sz="half" idx="10"/>
          </p:nvPr>
        </p:nvSpPr>
        <p:spPr/>
        <p:txBody>
          <a:bodyPr/>
          <a:lstStyle/>
          <a:p>
            <a:fld id="{B8419585-C46F-4A0B-A6BA-2A019A2987AA}" type="datetime1">
              <a:rPr lang="tr-TR" smtClean="0"/>
              <a:t>13.08.2020</a:t>
            </a:fld>
            <a:endParaRPr lang="tr-TR"/>
          </a:p>
        </p:txBody>
      </p:sp>
      <p:sp>
        <p:nvSpPr>
          <p:cNvPr id="10" name="6 İçerik Yer Tutucusu"/>
          <p:cNvSpPr>
            <a:spLocks noGrp="1"/>
          </p:cNvSpPr>
          <p:nvPr>
            <p:ph idx="1"/>
          </p:nvPr>
        </p:nvSpPr>
        <p:spPr>
          <a:xfrm>
            <a:off x="0" y="836712"/>
            <a:ext cx="9144000" cy="5434236"/>
          </a:xfrm>
        </p:spPr>
        <p:txBody>
          <a:bodyPr/>
          <a:lstStyle/>
          <a:p>
            <a:pPr marL="795337" indent="-342900">
              <a:buFont typeface="Wingdings" panose="05000000000000000000" pitchFamily="2" charset="2"/>
              <a:buChar char="§"/>
              <a:defRPr/>
            </a:pPr>
            <a:r>
              <a:rPr lang="tr-TR" dirty="0"/>
              <a:t>Sözleşmede değişiklik yapılması mümkündür ama projenin başlangıçtaki haliyle uygulanılması esastır.</a:t>
            </a:r>
          </a:p>
          <a:p>
            <a:pPr marL="795337" indent="-342900">
              <a:buFont typeface="Wingdings" panose="05000000000000000000" pitchFamily="2" charset="2"/>
              <a:buChar char="§"/>
              <a:defRPr/>
            </a:pPr>
            <a:endParaRPr lang="tr-TR" dirty="0"/>
          </a:p>
          <a:p>
            <a:pPr marL="795337" indent="-342900">
              <a:buFont typeface="Wingdings" panose="05000000000000000000" pitchFamily="2" charset="2"/>
              <a:buChar char="§"/>
              <a:defRPr/>
            </a:pPr>
            <a:r>
              <a:rPr lang="tr-TR" dirty="0"/>
              <a:t>Sözleşme, iki farklı yolla değiştirilebilir</a:t>
            </a:r>
            <a:r>
              <a:rPr lang="tr-TR" sz="2400" dirty="0"/>
              <a:t>:</a:t>
            </a:r>
          </a:p>
          <a:p>
            <a:pPr>
              <a:defRPr/>
            </a:pPr>
            <a:endParaRPr lang="tr-TR" sz="2200" dirty="0"/>
          </a:p>
          <a:p>
            <a:pPr lvl="2">
              <a:defRPr/>
            </a:pPr>
            <a:r>
              <a:rPr lang="tr-TR" b="1" i="1" dirty="0">
                <a:latin typeface="Helvetica" panose="020B0604020202020204" pitchFamily="34" charset="0"/>
                <a:cs typeface="Helvetica" panose="020B0604020202020204" pitchFamily="34" charset="0"/>
              </a:rPr>
              <a:t>Küçük Değişikliklerde </a:t>
            </a:r>
            <a:r>
              <a:rPr lang="tr-TR" sz="2400" b="1" i="1" dirty="0">
                <a:latin typeface="Helvetica" panose="020B0604020202020204" pitchFamily="34" charset="0"/>
                <a:cs typeface="Helvetica" panose="020B0604020202020204" pitchFamily="34" charset="0"/>
                <a:hlinkClick r:id="rId2" action="ppaction://hlinkfile"/>
              </a:rPr>
              <a:t>Bildirim Mektubu</a:t>
            </a:r>
            <a:endParaRPr lang="tr-TR" sz="1600" b="1" i="1" dirty="0">
              <a:latin typeface="Helvetica" panose="020B0604020202020204" pitchFamily="34" charset="0"/>
              <a:cs typeface="Helvetica" panose="020B0604020202020204" pitchFamily="34" charset="0"/>
            </a:endParaRPr>
          </a:p>
          <a:p>
            <a:pPr lvl="2">
              <a:defRPr/>
            </a:pPr>
            <a:r>
              <a:rPr lang="tr-TR" b="1" i="1" dirty="0">
                <a:latin typeface="Helvetica" panose="020B0604020202020204" pitchFamily="34" charset="0"/>
                <a:cs typeface="Helvetica" panose="020B0604020202020204" pitchFamily="34" charset="0"/>
              </a:rPr>
              <a:t>Büyük Değişikliklerde </a:t>
            </a:r>
            <a:r>
              <a:rPr lang="tr-TR" sz="2400" b="1" i="1" dirty="0">
                <a:latin typeface="Helvetica" panose="020B0604020202020204" pitchFamily="34" charset="0"/>
                <a:cs typeface="Helvetica" panose="020B0604020202020204" pitchFamily="34" charset="0"/>
                <a:hlinkClick r:id="rId3" action="ppaction://hlinkfile"/>
              </a:rPr>
              <a:t>Zeyilname</a:t>
            </a:r>
            <a:endParaRPr lang="tr-TR" sz="2400" b="1" i="1" dirty="0">
              <a:latin typeface="Helvetica" panose="020B0604020202020204" pitchFamily="34" charset="0"/>
              <a:cs typeface="Helvetica" panose="020B0604020202020204" pitchFamily="34" charset="0"/>
            </a:endParaRPr>
          </a:p>
          <a:p>
            <a:pPr lvl="2">
              <a:defRPr/>
            </a:pPr>
            <a:endParaRPr lang="tr-TR" sz="2800" b="1" i="1" dirty="0">
              <a:latin typeface="Helvetica" panose="020B0604020202020204" pitchFamily="34" charset="0"/>
              <a:cs typeface="Helvetica" panose="020B0604020202020204" pitchFamily="34" charset="0"/>
            </a:endParaRPr>
          </a:p>
          <a:p>
            <a:pPr lvl="2">
              <a:defRPr/>
            </a:pPr>
            <a:endParaRPr lang="tr-TR" sz="2800" b="1" i="1" dirty="0">
              <a:latin typeface="Helvetica" panose="020B0604020202020204" pitchFamily="34" charset="0"/>
              <a:cs typeface="Helvetica" panose="020B0604020202020204" pitchFamily="34" charset="0"/>
            </a:endParaRPr>
          </a:p>
          <a:p>
            <a:pPr lvl="2">
              <a:defRPr/>
            </a:pPr>
            <a:endParaRPr lang="tr-TR" b="1" i="1" dirty="0">
              <a:latin typeface="Helvetica" panose="020B0604020202020204" pitchFamily="34" charset="0"/>
              <a:cs typeface="Helvetica" panose="020B0604020202020204" pitchFamily="34" charset="0"/>
            </a:endParaRPr>
          </a:p>
          <a:p>
            <a:pPr marL="914400" lvl="2" indent="0">
              <a:buFont typeface="Arial" charset="0"/>
              <a:buNone/>
              <a:defRPr/>
            </a:pPr>
            <a:endParaRPr lang="tr-TR" sz="2800" b="1" i="1" dirty="0">
              <a:latin typeface="Helvetica" panose="020B0604020202020204" pitchFamily="34" charset="0"/>
              <a:cs typeface="Helvetica" panose="020B0604020202020204" pitchFamily="34" charset="0"/>
            </a:endParaRPr>
          </a:p>
        </p:txBody>
      </p:sp>
      <p:sp>
        <p:nvSpPr>
          <p:cNvPr id="11" name="7 Metin kutusu"/>
          <p:cNvSpPr txBox="1"/>
          <p:nvPr/>
        </p:nvSpPr>
        <p:spPr>
          <a:xfrm>
            <a:off x="1547664" y="4953147"/>
            <a:ext cx="7136960" cy="1015663"/>
          </a:xfrm>
          <a:prstGeom prst="rect">
            <a:avLst/>
          </a:prstGeom>
          <a:noFill/>
          <a:ln cmpd="dbl">
            <a:solidFill>
              <a:schemeClr val="accent2">
                <a:lumMod val="50000"/>
              </a:schemeClr>
            </a:solidFill>
          </a:ln>
          <a:scene3d>
            <a:camera prst="obliqueBottomRight"/>
            <a:lightRig rig="threePt" dir="t"/>
          </a:scene3d>
          <a:sp3d extrusionH="76200" contourW="12700">
            <a:extrusionClr>
              <a:schemeClr val="accent2">
                <a:lumMod val="50000"/>
              </a:schemeClr>
            </a:extrusionClr>
            <a:contourClr>
              <a:schemeClr val="accent2">
                <a:lumMod val="50000"/>
              </a:schemeClr>
            </a:contourClr>
          </a:sp3d>
        </p:spPr>
        <p:txBody>
          <a:bodyPr>
            <a:spAutoFit/>
          </a:bodyPr>
          <a:lstStyle/>
          <a:p>
            <a:pPr algn="just">
              <a:defRPr/>
            </a:pPr>
            <a:r>
              <a:rPr lang="tr-TR" sz="2000" b="1" i="1" u="sng" dirty="0">
                <a:latin typeface="Helvetica" panose="020B0604020202020204" pitchFamily="34" charset="0"/>
                <a:cs typeface="Helvetica" panose="020B0604020202020204" pitchFamily="34" charset="0"/>
              </a:rPr>
              <a:t>Uyarı</a:t>
            </a:r>
            <a:r>
              <a:rPr lang="tr-TR" sz="2000" b="1" i="1" dirty="0">
                <a:latin typeface="Helvetica" panose="020B0604020202020204" pitchFamily="34" charset="0"/>
                <a:cs typeface="Helvetica" panose="020B0604020202020204" pitchFamily="34" charset="0"/>
              </a:rPr>
              <a:t>: Sözleşmede küçük veya büyük değişiklik yapmayı planlıyorsanız, talebinizi Ajansa göndermeden önce İzleme Uzmanına danışmanız faydalı olacaktır.</a:t>
            </a:r>
            <a:endParaRPr lang="tr-TR" sz="2000" i="1" dirty="0">
              <a:latin typeface="Helvetica" panose="020B0604020202020204" pitchFamily="34" charset="0"/>
              <a:cs typeface="Helvetica" panose="020B0604020202020204"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5067300"/>
            <a:ext cx="763587"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36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blinds(horizontal)">
                                      <p:cBhvr>
                                        <p:cTn id="13" dur="500"/>
                                        <p:tgtEl>
                                          <p:spTgt spid="10">
                                            <p:txEl>
                                              <p:pRg st="2" end="2"/>
                                            </p:txEl>
                                          </p:spTgt>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linds(horizontal)">
                                      <p:cBhvr>
                                        <p:cTn id="17" dur="500"/>
                                        <p:tgtEl>
                                          <p:spTgt spid="10">
                                            <p:txEl>
                                              <p:pRg st="4" end="4"/>
                                            </p:txEl>
                                          </p:spTgt>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blinds(horizontal)">
                                      <p:cBhvr>
                                        <p:cTn id="21" dur="500"/>
                                        <p:tgtEl>
                                          <p:spTgt spid="10">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anim calcmode="lin" valueType="num">
                                      <p:cBhvr>
                                        <p:cTn id="27" dur="2000" fill="hold"/>
                                        <p:tgtEl>
                                          <p:spTgt spid="12"/>
                                        </p:tgtEl>
                                        <p:attrNameLst>
                                          <p:attrName>style.rotation</p:attrName>
                                        </p:attrNameLst>
                                      </p:cBhvr>
                                      <p:tavLst>
                                        <p:tav tm="0">
                                          <p:val>
                                            <p:fltVal val="720"/>
                                          </p:val>
                                        </p:tav>
                                        <p:tav tm="100000">
                                          <p:val>
                                            <p:fltVal val="0"/>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 calcmode="lin" valueType="num">
                                      <p:cBhvr>
                                        <p:cTn id="29"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7</a:t>
            </a:fld>
            <a:endParaRPr lang="tr-TR"/>
          </a:p>
        </p:txBody>
      </p:sp>
      <p:sp>
        <p:nvSpPr>
          <p:cNvPr id="8" name="Metin Yer Tutucusu 7"/>
          <p:cNvSpPr>
            <a:spLocks noGrp="1"/>
          </p:cNvSpPr>
          <p:nvPr>
            <p:ph type="body" sz="quarter" idx="18"/>
          </p:nvPr>
        </p:nvSpPr>
        <p:spPr>
          <a:xfrm>
            <a:off x="468313" y="260350"/>
            <a:ext cx="8352159" cy="504825"/>
          </a:xfrm>
        </p:spPr>
        <p:txBody>
          <a:bodyPr>
            <a:noAutofit/>
          </a:bodyPr>
          <a:lstStyle/>
          <a:p>
            <a:r>
              <a:rPr lang="en-US" sz="2000" dirty="0" err="1"/>
              <a:t>Sözleşme</a:t>
            </a:r>
            <a:r>
              <a:rPr lang="en-US" sz="2000" dirty="0"/>
              <a:t> </a:t>
            </a:r>
            <a:r>
              <a:rPr lang="en-US" sz="2000" dirty="0" err="1"/>
              <a:t>Ek</a:t>
            </a:r>
            <a:r>
              <a:rPr lang="en-US" sz="2000" dirty="0"/>
              <a:t> II-</a:t>
            </a:r>
            <a:r>
              <a:rPr lang="en-US" sz="2000" dirty="0" err="1"/>
              <a:t>Genel</a:t>
            </a:r>
            <a:r>
              <a:rPr lang="en-US" sz="2000" dirty="0"/>
              <a:t> </a:t>
            </a:r>
            <a:r>
              <a:rPr lang="en-US" sz="2000" dirty="0" err="1"/>
              <a:t>Koşullar</a:t>
            </a:r>
            <a:r>
              <a:rPr lang="en-US" sz="2000" dirty="0"/>
              <a:t> </a:t>
            </a:r>
            <a:r>
              <a:rPr lang="en-US" sz="2000" dirty="0" err="1"/>
              <a:t>Madde</a:t>
            </a:r>
            <a:r>
              <a:rPr lang="en-US" sz="2000" dirty="0"/>
              <a:t> 9 - </a:t>
            </a:r>
            <a:r>
              <a:rPr lang="en-US" sz="2000" dirty="0" err="1"/>
              <a:t>Sözleşme</a:t>
            </a:r>
            <a:r>
              <a:rPr lang="en-US" sz="2000" dirty="0"/>
              <a:t> </a:t>
            </a:r>
            <a:r>
              <a:rPr lang="en-US" sz="2000" dirty="0" err="1"/>
              <a:t>Değişiklikleri</a:t>
            </a:r>
            <a:r>
              <a:rPr lang="en-US" sz="2000" dirty="0"/>
              <a:t> </a:t>
            </a:r>
          </a:p>
        </p:txBody>
      </p:sp>
      <p:sp>
        <p:nvSpPr>
          <p:cNvPr id="9" name="Dikdörtgen 8"/>
          <p:cNvSpPr/>
          <p:nvPr/>
        </p:nvSpPr>
        <p:spPr>
          <a:xfrm>
            <a:off x="323528" y="1124744"/>
            <a:ext cx="6624736" cy="400110"/>
          </a:xfrm>
          <a:prstGeom prst="rect">
            <a:avLst/>
          </a:prstGeom>
        </p:spPr>
        <p:txBody>
          <a:bodyPr wrap="square">
            <a:spAutoFit/>
          </a:bodyPr>
          <a:lstStyle/>
          <a:p>
            <a:r>
              <a:rPr lang="en-US" sz="2000" dirty="0" err="1">
                <a:latin typeface="Helvetica" panose="020B0604020202020204" pitchFamily="34" charset="0"/>
                <a:cs typeface="Helvetica" panose="020B0604020202020204" pitchFamily="34" charset="0"/>
              </a:rPr>
              <a:t>Sözleşme</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değişiklikleri</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için</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uyulması</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gereken</a:t>
            </a:r>
            <a:r>
              <a:rPr lang="en-US" sz="2000" dirty="0">
                <a:latin typeface="Helvetica" panose="020B0604020202020204" pitchFamily="34" charset="0"/>
                <a:cs typeface="Helvetica" panose="020B0604020202020204" pitchFamily="34" charset="0"/>
              </a:rPr>
              <a:t> </a:t>
            </a:r>
            <a:r>
              <a:rPr lang="en-US" sz="2000" dirty="0" err="1">
                <a:latin typeface="Helvetica" panose="020B0604020202020204" pitchFamily="34" charset="0"/>
                <a:cs typeface="Helvetica" panose="020B0604020202020204" pitchFamily="34" charset="0"/>
              </a:rPr>
              <a:t>ilkeler</a:t>
            </a:r>
            <a:r>
              <a:rPr lang="tr-TR" sz="2000" dirty="0">
                <a:latin typeface="Helvetica" panose="020B0604020202020204" pitchFamily="34" charset="0"/>
                <a:cs typeface="Helvetica" panose="020B0604020202020204" pitchFamily="34" charset="0"/>
              </a:rPr>
              <a:t>:</a:t>
            </a:r>
            <a:endParaRPr lang="en-US" sz="2000" dirty="0">
              <a:latin typeface="Helvetica" panose="020B0604020202020204" pitchFamily="34" charset="0"/>
              <a:cs typeface="Helvetica" panose="020B0604020202020204" pitchFamily="34" charset="0"/>
            </a:endParaRPr>
          </a:p>
        </p:txBody>
      </p:sp>
      <p:sp>
        <p:nvSpPr>
          <p:cNvPr id="10" name="2 İçerik Yer Tutucusu"/>
          <p:cNvSpPr>
            <a:spLocks noGrp="1"/>
          </p:cNvSpPr>
          <p:nvPr>
            <p:ph idx="1"/>
          </p:nvPr>
        </p:nvSpPr>
        <p:spPr bwMode="auto">
          <a:xfrm>
            <a:off x="6183" y="1988840"/>
            <a:ext cx="8534400" cy="3240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915988" lvl="1" indent="-514350">
              <a:buFont typeface="Wingdings" panose="05000000000000000000" pitchFamily="2" charset="2"/>
              <a:buChar char="§"/>
              <a:defRPr/>
            </a:pPr>
            <a:r>
              <a:rPr lang="tr-TR" dirty="0">
                <a:latin typeface="Helvetica" panose="020B0604020202020204" pitchFamily="34" charset="0"/>
                <a:cs typeface="Helvetica" panose="020B0604020202020204" pitchFamily="34" charset="0"/>
              </a:rPr>
              <a:t>Değişiklik gerekçelerini açıklama,</a:t>
            </a:r>
          </a:p>
          <a:p>
            <a:pPr marL="915988" lvl="1" indent="-514350">
              <a:buFont typeface="Wingdings" panose="05000000000000000000" pitchFamily="2" charset="2"/>
              <a:buChar char="§"/>
              <a:defRPr/>
            </a:pPr>
            <a:r>
              <a:rPr lang="tr-TR" dirty="0">
                <a:latin typeface="Helvetica" panose="020B0604020202020204" pitchFamily="34" charset="0"/>
                <a:cs typeface="Helvetica" panose="020B0604020202020204" pitchFamily="34" charset="0"/>
              </a:rPr>
              <a:t>Eşit muamele ilkesi,</a:t>
            </a:r>
          </a:p>
          <a:p>
            <a:pPr marL="915988" lvl="1" indent="-514350">
              <a:buFont typeface="Wingdings" panose="05000000000000000000" pitchFamily="2" charset="2"/>
              <a:buChar char="§"/>
              <a:defRPr/>
            </a:pPr>
            <a:r>
              <a:rPr lang="tr-TR" dirty="0">
                <a:latin typeface="Helvetica" panose="020B0604020202020204" pitchFamily="34" charset="0"/>
                <a:cs typeface="Helvetica" panose="020B0604020202020204" pitchFamily="34" charset="0"/>
              </a:rPr>
              <a:t>Proje amacını değiştirmeme,</a:t>
            </a:r>
          </a:p>
          <a:p>
            <a:pPr marL="915988" lvl="1" indent="-514350">
              <a:buFont typeface="Wingdings" panose="05000000000000000000" pitchFamily="2" charset="2"/>
              <a:buChar char="§"/>
              <a:defRPr/>
            </a:pPr>
            <a:r>
              <a:rPr lang="tr-TR" dirty="0">
                <a:latin typeface="Helvetica" panose="020B0604020202020204" pitchFamily="34" charset="0"/>
                <a:cs typeface="Helvetica" panose="020B0604020202020204" pitchFamily="34" charset="0"/>
              </a:rPr>
              <a:t>Sözleşme süresi içerisinde olma,</a:t>
            </a:r>
          </a:p>
          <a:p>
            <a:pPr marL="915988" lvl="1" indent="-514350">
              <a:buFont typeface="Wingdings" panose="05000000000000000000" pitchFamily="2" charset="2"/>
              <a:buChar char="§"/>
              <a:defRPr/>
            </a:pPr>
            <a:r>
              <a:rPr lang="tr-TR" dirty="0">
                <a:latin typeface="Helvetica" panose="020B0604020202020204" pitchFamily="34" charset="0"/>
                <a:cs typeface="Helvetica" panose="020B0604020202020204" pitchFamily="34" charset="0"/>
              </a:rPr>
              <a:t>Geriye dönük olamama,</a:t>
            </a:r>
          </a:p>
          <a:p>
            <a:pPr marL="915988" lvl="1" indent="-514350">
              <a:buFont typeface="Wingdings" panose="05000000000000000000" pitchFamily="2" charset="2"/>
              <a:buChar char="§"/>
              <a:defRPr/>
            </a:pPr>
            <a:r>
              <a:rPr lang="tr-TR" dirty="0">
                <a:latin typeface="Helvetica" panose="020B0604020202020204" pitchFamily="34" charset="0"/>
                <a:cs typeface="Helvetica" panose="020B0604020202020204" pitchFamily="34" charset="0"/>
              </a:rPr>
              <a:t>Mali destek miktarı </a:t>
            </a:r>
            <a:r>
              <a:rPr lang="tr-TR" b="1" dirty="0">
                <a:latin typeface="Helvetica" panose="020B0604020202020204" pitchFamily="34" charset="0"/>
                <a:cs typeface="Helvetica" panose="020B0604020202020204" pitchFamily="34" charset="0"/>
              </a:rPr>
              <a:t>artırılamaz.</a:t>
            </a:r>
            <a:endParaRPr lang="tr-T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388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linds(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8</a:t>
            </a:fld>
            <a:endParaRPr lang="tr-TR"/>
          </a:p>
        </p:txBody>
      </p:sp>
      <p:sp>
        <p:nvSpPr>
          <p:cNvPr id="8" name="Metin Yer Tutucusu 7"/>
          <p:cNvSpPr>
            <a:spLocks noGrp="1"/>
          </p:cNvSpPr>
          <p:nvPr>
            <p:ph type="body" sz="quarter" idx="18"/>
          </p:nvPr>
        </p:nvSpPr>
        <p:spPr/>
        <p:txBody>
          <a:bodyPr/>
          <a:lstStyle/>
          <a:p>
            <a:r>
              <a:rPr lang="en-US" dirty="0" err="1"/>
              <a:t>Küçük</a:t>
            </a:r>
            <a:r>
              <a:rPr lang="en-US" dirty="0"/>
              <a:t> </a:t>
            </a:r>
            <a:r>
              <a:rPr lang="en-US" dirty="0" err="1"/>
              <a:t>Değişiklikler</a:t>
            </a:r>
            <a:r>
              <a:rPr lang="en-US" dirty="0"/>
              <a:t> </a:t>
            </a:r>
            <a:r>
              <a:rPr lang="en-US" dirty="0" err="1"/>
              <a:t>için</a:t>
            </a:r>
            <a:r>
              <a:rPr lang="en-US" dirty="0"/>
              <a:t> </a:t>
            </a:r>
            <a:r>
              <a:rPr lang="en-US" dirty="0" err="1"/>
              <a:t>Bildirim</a:t>
            </a:r>
            <a:r>
              <a:rPr lang="en-US" dirty="0"/>
              <a:t> </a:t>
            </a:r>
            <a:r>
              <a:rPr lang="en-US" dirty="0" err="1"/>
              <a:t>Mektubu</a:t>
            </a:r>
            <a:endParaRPr lang="en-US" dirty="0"/>
          </a:p>
        </p:txBody>
      </p:sp>
      <p:sp>
        <p:nvSpPr>
          <p:cNvPr id="9" name="4 Metin kutusu"/>
          <p:cNvSpPr txBox="1"/>
          <p:nvPr/>
        </p:nvSpPr>
        <p:spPr>
          <a:xfrm>
            <a:off x="6540" y="1268760"/>
            <a:ext cx="8964613" cy="4801314"/>
          </a:xfrm>
          <a:prstGeom prst="rect">
            <a:avLst/>
          </a:prstGeom>
          <a:noFill/>
        </p:spPr>
        <p:txBody>
          <a:bodyPr>
            <a:spAutoFit/>
          </a:bodyPr>
          <a:lstStyle/>
          <a:p>
            <a:pPr algn="just">
              <a:lnSpc>
                <a:spcPct val="150000"/>
              </a:lnSpc>
              <a:defRPr/>
            </a:pPr>
            <a:r>
              <a:rPr lang="tr-TR" dirty="0">
                <a:latin typeface="Helvetica" panose="020B0604020202020204" pitchFamily="34" charset="0"/>
                <a:cs typeface="Helvetica" panose="020B0604020202020204" pitchFamily="34" charset="0"/>
              </a:rPr>
              <a:t>    </a:t>
            </a:r>
            <a:r>
              <a:rPr lang="tr-TR" b="1" u="sng" dirty="0">
                <a:latin typeface="Helvetica" panose="020B0604020202020204" pitchFamily="34" charset="0"/>
                <a:cs typeface="Helvetica" panose="020B0604020202020204" pitchFamily="34" charset="0"/>
              </a:rPr>
              <a:t>Hangi Hallerde Bildirim Mektubu Sunulabilir?</a:t>
            </a:r>
          </a:p>
          <a:p>
            <a:pPr marL="914400" lvl="1" indent="-457200" algn="just">
              <a:lnSpc>
                <a:spcPct val="150000"/>
              </a:lnSpc>
              <a:buFont typeface="+mj-lt"/>
              <a:buAutoNum type="arabicPeriod"/>
              <a:defRPr/>
            </a:pPr>
            <a:r>
              <a:rPr lang="tr-TR" dirty="0">
                <a:latin typeface="Helvetica" panose="020B0604020202020204" pitchFamily="34" charset="0"/>
                <a:cs typeface="Helvetica" panose="020B0604020202020204" pitchFamily="34" charset="0"/>
              </a:rPr>
              <a:t> Projenin temel amacını etkilemeyen,</a:t>
            </a:r>
          </a:p>
          <a:p>
            <a:pPr marL="914400" lvl="1" indent="-457200" algn="just">
              <a:buFont typeface="+mj-lt"/>
              <a:buAutoNum type="arabicPeriod"/>
              <a:defRPr/>
            </a:pPr>
            <a:r>
              <a:rPr lang="tr-TR" dirty="0">
                <a:latin typeface="Helvetica" panose="020B0604020202020204" pitchFamily="34" charset="0"/>
                <a:cs typeface="Helvetica" panose="020B0604020202020204" pitchFamily="34" charset="0"/>
              </a:rPr>
              <a:t> Faaliyetlerde bütçe ile ilgisi olmayan,</a:t>
            </a:r>
          </a:p>
          <a:p>
            <a:pPr marL="914400" lvl="1" indent="-457200" algn="just">
              <a:buFont typeface="+mj-lt"/>
              <a:buAutoNum type="arabicPeriod"/>
              <a:defRPr/>
            </a:pPr>
            <a:r>
              <a:rPr lang="tr-TR" dirty="0">
                <a:latin typeface="Helvetica" panose="020B0604020202020204" pitchFamily="34" charset="0"/>
                <a:cs typeface="Helvetica" panose="020B0604020202020204" pitchFamily="34" charset="0"/>
              </a:rPr>
              <a:t> Değişikliğin mali etkisinin aynı bütçe başlığı altındaki kalemler arasındaki transferle sınırlı olan,</a:t>
            </a:r>
          </a:p>
          <a:p>
            <a:pPr marL="914400" lvl="1" indent="-457200" algn="just">
              <a:buFont typeface="+mj-lt"/>
              <a:buAutoNum type="arabicPeriod"/>
              <a:defRPr/>
            </a:pPr>
            <a:r>
              <a:rPr lang="tr-TR" dirty="0">
                <a:latin typeface="Helvetica" panose="020B0604020202020204" pitchFamily="34" charset="0"/>
                <a:cs typeface="Helvetica" panose="020B0604020202020204" pitchFamily="34" charset="0"/>
              </a:rPr>
              <a:t> Ana bütçe başlıkları arasındaki transferlerin, her bir bütçe başlığının başlangıçtaki (ya da zeyilname ile düzenlenmiş halindeki) uygun maliyetlerinin yüzde 15’i veya altında olduğu değişiklikler (bu yöntem, idari maliyetler ile ilgili kalemlerde değişiklik yapmak için kullanılmaz), </a:t>
            </a:r>
          </a:p>
          <a:p>
            <a:pPr marL="869950" indent="-514350" algn="just">
              <a:buFont typeface="Palatino Linotype" pitchFamily="18" charset="0"/>
              <a:buAutoNum type="arabicPeriod" startAt="5"/>
            </a:pPr>
            <a:r>
              <a:rPr lang="tr-TR" dirty="0">
                <a:latin typeface="Helvetica" panose="020B0604020202020204" pitchFamily="34" charset="0"/>
                <a:cs typeface="Helvetica" panose="020B0604020202020204" pitchFamily="34" charset="0"/>
              </a:rPr>
              <a:t>Proje koordinatörü ile uzman veya eğiticilerin değişikliği,</a:t>
            </a:r>
          </a:p>
          <a:p>
            <a:pPr marL="869950" indent="-514350" algn="just">
              <a:buFont typeface="Palatino Linotype" pitchFamily="18" charset="0"/>
              <a:buAutoNum type="arabicPeriod" startAt="5"/>
            </a:pPr>
            <a:r>
              <a:rPr lang="tr-TR" dirty="0">
                <a:latin typeface="Helvetica" panose="020B0604020202020204" pitchFamily="34" charset="0"/>
                <a:cs typeface="Helvetica" panose="020B0604020202020204" pitchFamily="34" charset="0"/>
              </a:rPr>
              <a:t>Banka hesabı değişikliği,</a:t>
            </a:r>
          </a:p>
          <a:p>
            <a:pPr marL="869950" indent="-514350" algn="just">
              <a:buFont typeface="Palatino Linotype" pitchFamily="18" charset="0"/>
              <a:buAutoNum type="arabicPeriod" startAt="5"/>
            </a:pPr>
            <a:r>
              <a:rPr lang="tr-TR" dirty="0">
                <a:latin typeface="Helvetica" panose="020B0604020202020204" pitchFamily="34" charset="0"/>
                <a:cs typeface="Helvetica" panose="020B0604020202020204" pitchFamily="34" charset="0"/>
              </a:rPr>
              <a:t>Adres değişikliği ve telefon numarası değişikliği,</a:t>
            </a:r>
          </a:p>
          <a:p>
            <a:pPr marL="869950" indent="-514350" algn="just">
              <a:buFont typeface="Palatino Linotype" pitchFamily="18" charset="0"/>
              <a:buAutoNum type="arabicPeriod" startAt="5"/>
            </a:pPr>
            <a:r>
              <a:rPr lang="tr-TR" dirty="0">
                <a:latin typeface="Helvetica" panose="020B0604020202020204" pitchFamily="34" charset="0"/>
                <a:cs typeface="Helvetica" panose="020B0604020202020204" pitchFamily="34" charset="0"/>
              </a:rPr>
              <a:t>Belirli bir bütçe kalemine ayrılan miktarı değiştirmeyen ekipman sayısı ve birim fiyat değişiklikleri,</a:t>
            </a:r>
          </a:p>
          <a:p>
            <a:pPr marL="869950" indent="-514350" algn="just">
              <a:buFont typeface="Palatino Linotype" pitchFamily="18" charset="0"/>
              <a:buAutoNum type="arabicPeriod" startAt="5"/>
            </a:pPr>
            <a:r>
              <a:rPr lang="tr-TR" dirty="0">
                <a:latin typeface="Helvetica" panose="020B0604020202020204" pitchFamily="34" charset="0"/>
                <a:cs typeface="Helvetica" panose="020B0604020202020204" pitchFamily="34" charset="0"/>
              </a:rPr>
              <a:t>Proje denetçisi değişikliği</a:t>
            </a:r>
          </a:p>
          <a:p>
            <a:pPr lvl="1" algn="just">
              <a:defRPr/>
            </a:pPr>
            <a:r>
              <a:rPr lang="tr-TR" i="1" dirty="0">
                <a:latin typeface="Helvetica" panose="020B0604020202020204" pitchFamily="34" charset="0"/>
                <a:cs typeface="Helvetica" panose="020B0604020202020204" pitchFamily="34" charset="0"/>
              </a:rPr>
              <a:t>       </a:t>
            </a:r>
          </a:p>
        </p:txBody>
      </p:sp>
    </p:spTree>
    <p:extLst>
      <p:ext uri="{BB962C8B-B14F-4D97-AF65-F5344CB8AC3E}">
        <p14:creationId xmlns:p14="http://schemas.microsoft.com/office/powerpoint/2010/main" val="391149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blinds(horizontal)">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blinds(horizontal)">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blinds(horizontal)">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blinds(horizontal)">
                                      <p:cBhvr>
                                        <p:cTn id="47" dur="500"/>
                                        <p:tgtEl>
                                          <p:spTgt spid="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blinds(horizontal)">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Effect transition="in" filter="blinds(horizontal)">
                                      <p:cBhvr>
                                        <p:cTn id="5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i Yer Tutucusu 5"/>
          <p:cNvSpPr>
            <a:spLocks noGrp="1"/>
          </p:cNvSpPr>
          <p:nvPr>
            <p:ph type="dt" sz="half" idx="10"/>
          </p:nvPr>
        </p:nvSpPr>
        <p:spPr/>
        <p:txBody>
          <a:bodyPr/>
          <a:lstStyle/>
          <a:p>
            <a:fld id="{25A65F49-47C5-43F7-9DBA-EE196F81B35A}" type="datetime1">
              <a:rPr lang="tr-TR" smtClean="0"/>
              <a:t>13.08.2020</a:t>
            </a:fld>
            <a:endParaRPr lang="tr-TR"/>
          </a:p>
        </p:txBody>
      </p:sp>
      <p:sp>
        <p:nvSpPr>
          <p:cNvPr id="7" name="Slayt Numarası Yer Tutucusu 6"/>
          <p:cNvSpPr>
            <a:spLocks noGrp="1"/>
          </p:cNvSpPr>
          <p:nvPr>
            <p:ph type="sldNum" sz="quarter" idx="12"/>
          </p:nvPr>
        </p:nvSpPr>
        <p:spPr/>
        <p:txBody>
          <a:bodyPr/>
          <a:lstStyle/>
          <a:p>
            <a:fld id="{44E2198E-22F6-4CB8-A605-079F15B3062E}" type="slidenum">
              <a:rPr lang="tr-TR" smtClean="0"/>
              <a:pPr/>
              <a:t>9</a:t>
            </a:fld>
            <a:endParaRPr lang="tr-TR" dirty="0"/>
          </a:p>
        </p:txBody>
      </p:sp>
      <p:sp>
        <p:nvSpPr>
          <p:cNvPr id="8" name="Metin Yer Tutucusu 7"/>
          <p:cNvSpPr>
            <a:spLocks noGrp="1"/>
          </p:cNvSpPr>
          <p:nvPr>
            <p:ph type="body" sz="quarter" idx="18"/>
          </p:nvPr>
        </p:nvSpPr>
        <p:spPr/>
        <p:txBody>
          <a:bodyPr/>
          <a:lstStyle/>
          <a:p>
            <a:r>
              <a:rPr lang="en-US" dirty="0" err="1"/>
              <a:t>Küçük</a:t>
            </a:r>
            <a:r>
              <a:rPr lang="en-US" dirty="0"/>
              <a:t> </a:t>
            </a:r>
            <a:r>
              <a:rPr lang="en-US" dirty="0" err="1"/>
              <a:t>Değişiklikler</a:t>
            </a:r>
            <a:r>
              <a:rPr lang="en-US" dirty="0"/>
              <a:t> </a:t>
            </a:r>
            <a:r>
              <a:rPr lang="en-US" dirty="0" err="1"/>
              <a:t>için</a:t>
            </a:r>
            <a:r>
              <a:rPr lang="en-US" dirty="0"/>
              <a:t> </a:t>
            </a:r>
            <a:r>
              <a:rPr lang="en-US" dirty="0" err="1"/>
              <a:t>Bildirim</a:t>
            </a:r>
            <a:r>
              <a:rPr lang="en-US" dirty="0"/>
              <a:t> </a:t>
            </a:r>
            <a:r>
              <a:rPr lang="en-US" dirty="0" err="1"/>
              <a:t>Mektubu</a:t>
            </a:r>
            <a:endParaRPr lang="en-US" dirty="0"/>
          </a:p>
          <a:p>
            <a:endParaRPr lang="en-US" dirty="0"/>
          </a:p>
        </p:txBody>
      </p:sp>
      <p:sp>
        <p:nvSpPr>
          <p:cNvPr id="10" name="2 İçerik Yer Tutucusu"/>
          <p:cNvSpPr>
            <a:spLocks noGrp="1"/>
          </p:cNvSpPr>
          <p:nvPr>
            <p:ph idx="1"/>
          </p:nvPr>
        </p:nvSpPr>
        <p:spPr bwMode="auto">
          <a:xfrm>
            <a:off x="250825" y="1700213"/>
            <a:ext cx="8713788" cy="468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531813" indent="-422275" algn="just">
              <a:lnSpc>
                <a:spcPct val="150000"/>
              </a:lnSpc>
              <a:buFont typeface="Wingdings" panose="05000000000000000000" pitchFamily="2" charset="2"/>
              <a:buChar char="§"/>
            </a:pPr>
            <a:r>
              <a:rPr lang="tr-TR" dirty="0"/>
              <a:t>Sözleşme kapsamındaki küçük değişiklikleri Ajansın ön onayı olmadan uygulayabilirsiniz. Ancak bu değişiklikleri takip eden 10 iş günü içinde, KAYS üzerinden hazırlamış olduğunuz bildirim mektubunu Ajansa iletmelisiniz.</a:t>
            </a:r>
          </a:p>
          <a:p>
            <a:pPr marL="531813" indent="-422275" algn="just">
              <a:lnSpc>
                <a:spcPct val="150000"/>
              </a:lnSpc>
              <a:buFont typeface="Wingdings" panose="05000000000000000000" pitchFamily="2" charset="2"/>
              <a:buChar char="§"/>
            </a:pPr>
            <a:r>
              <a:rPr lang="tr-TR" dirty="0"/>
              <a:t>Bildirim mektubunda yapılan değişiklik ve gerekçesi ayrıntılı bir şekilde belirtilmelidir.</a:t>
            </a:r>
          </a:p>
        </p:txBody>
      </p:sp>
    </p:spTree>
    <p:extLst>
      <p:ext uri="{BB962C8B-B14F-4D97-AF65-F5344CB8AC3E}">
        <p14:creationId xmlns:p14="http://schemas.microsoft.com/office/powerpoint/2010/main" val="1679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Açılış">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Açılış</Template>
  <TotalTime>245</TotalTime>
  <Words>2449</Words>
  <Application>Microsoft Office PowerPoint</Application>
  <PresentationFormat>Ekran Gösterisi (4:3)</PresentationFormat>
  <Paragraphs>317</Paragraphs>
  <Slides>39</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39</vt:i4>
      </vt:variant>
    </vt:vector>
  </HeadingPairs>
  <TitlesOfParts>
    <vt:vector size="47" baseType="lpstr">
      <vt:lpstr>Arial</vt:lpstr>
      <vt:lpstr>Calibri</vt:lpstr>
      <vt:lpstr>Helvetica</vt:lpstr>
      <vt:lpstr>Palatino Linotype</vt:lpstr>
      <vt:lpstr>Tahoma</vt:lpstr>
      <vt:lpstr>Times New Roman</vt:lpstr>
      <vt:lpstr>Wingdings</vt:lpstr>
      <vt:lpstr>1. Açılış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semih kaya</dc:creator>
  <cp:keywords>Şablonlar</cp:keywords>
  <cp:lastModifiedBy>sinan kacır</cp:lastModifiedBy>
  <cp:revision>29</cp:revision>
  <dcterms:created xsi:type="dcterms:W3CDTF">2014-08-22T07:43:58Z</dcterms:created>
  <dcterms:modified xsi:type="dcterms:W3CDTF">2020-08-13T14:01:13Z</dcterms:modified>
</cp:coreProperties>
</file>